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7765" y="394447"/>
            <a:ext cx="9164823" cy="2841005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Създаване, устройство и дейност на обществения съвет към </a:t>
            </a:r>
            <a:r>
              <a:rPr lang="bg-BG" sz="4000" dirty="0"/>
              <a:t>О</a:t>
            </a:r>
            <a:r>
              <a:rPr lang="bg-BG" sz="4000" dirty="0" smtClean="0"/>
              <a:t>сновно училище</a:t>
            </a:r>
            <a:br>
              <a:rPr lang="bg-BG" sz="4000" dirty="0" smtClean="0"/>
            </a:br>
            <a:r>
              <a:rPr lang="bg-BG" sz="4000" dirty="0" smtClean="0"/>
              <a:t>„Стоян Михайловски“ </a:t>
            </a:r>
            <a:r>
              <a:rPr lang="en-US" sz="4000" dirty="0" smtClean="0"/>
              <a:t>-</a:t>
            </a:r>
            <a:r>
              <a:rPr lang="bg-BG" sz="4000" dirty="0" smtClean="0"/>
              <a:t>Пловдив</a:t>
            </a: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 descr="http://oustmihaylovski.weebly.com/uploads/1/8/2/6/18261817/8281321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53" y="3181328"/>
            <a:ext cx="5692587" cy="376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5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5.ДЕЙНОСТ </a:t>
            </a:r>
            <a:r>
              <a:rPr lang="bg-BG" dirty="0"/>
              <a:t>НА ОБЩЕСТВЕНИЯ СЪВЕТ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214846"/>
            <a:ext cx="9402491" cy="5434148"/>
          </a:xfrm>
        </p:spPr>
        <p:txBody>
          <a:bodyPr/>
          <a:lstStyle/>
          <a:p>
            <a:r>
              <a:rPr lang="ru-RU" dirty="0"/>
              <a:t>7.	участва с представител на родителите в комисиите за атестиране на </a:t>
            </a:r>
            <a:r>
              <a:rPr lang="ru-RU" dirty="0" smtClean="0"/>
              <a:t>директора н училището;  </a:t>
            </a:r>
            <a:endParaRPr lang="ru-RU" dirty="0"/>
          </a:p>
          <a:p>
            <a:r>
              <a:rPr lang="ru-RU" dirty="0"/>
              <a:t>8.	съгласува избора от учителите на учебниците и учебните комплекти, които се предоставят за безвъзмездно ползване на учениците;  </a:t>
            </a:r>
          </a:p>
          <a:p>
            <a:r>
              <a:rPr lang="ru-RU" dirty="0"/>
              <a:t>9.	сигнализира компетентните органи, когато при осъществяване на дейността си констатира нарушения на нормативните актове;  </a:t>
            </a:r>
          </a:p>
          <a:p>
            <a:r>
              <a:rPr lang="ru-RU" dirty="0"/>
              <a:t>10.	дава становище по училищния план-прием;  </a:t>
            </a:r>
          </a:p>
          <a:p>
            <a:r>
              <a:rPr lang="ru-RU" dirty="0"/>
              <a:t>11.	участва с представители в създаването и приемането на етичния кодекс на училищната общност;  </a:t>
            </a:r>
          </a:p>
          <a:p>
            <a:r>
              <a:rPr lang="ru-RU" dirty="0"/>
              <a:t>12.	участва с представители в провеждането на конкурса за заемане на длъжността „директор" </a:t>
            </a:r>
            <a:r>
              <a:rPr lang="ru-RU" dirty="0" smtClean="0"/>
              <a:t>на училището;  </a:t>
            </a:r>
            <a:endParaRPr lang="ru-RU" dirty="0"/>
          </a:p>
          <a:p>
            <a:r>
              <a:rPr lang="ru-RU" dirty="0"/>
              <a:t>13.	участва с представители в заседанията на педагогическия съвет с право на съвещателен глас.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503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461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5.ДЕЙНОСТ </a:t>
            </a:r>
            <a:r>
              <a:rPr lang="bg-BG" dirty="0"/>
              <a:t>НА ОБЩЕСТВЕНИЯ СЪВЕТ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88719"/>
            <a:ext cx="9602788" cy="54080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Общественият </a:t>
            </a:r>
            <a:r>
              <a:rPr lang="ru-RU" dirty="0"/>
              <a:t>съвет дава становища и по други въпроси по искане на директора, на педагогическия съвет, на регионалното управление </a:t>
            </a:r>
            <a:r>
              <a:rPr lang="ru-RU" dirty="0" smtClean="0"/>
              <a:t>на.  </a:t>
            </a:r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неодобрение от обществения съвет на актовете </a:t>
            </a:r>
            <a:r>
              <a:rPr lang="ru-RU" dirty="0" smtClean="0"/>
              <a:t>с </a:t>
            </a:r>
            <a:r>
              <a:rPr lang="ru-RU" dirty="0"/>
              <a:t>мотиви за повторно разглеждане от педагогическия съвет. При повторното им разглеждане педагогическият съвет се произнася по мотивите и взема окончателно решение.  </a:t>
            </a:r>
          </a:p>
          <a:p>
            <a:r>
              <a:rPr lang="ru-RU" dirty="0" smtClean="0"/>
              <a:t>В </a:t>
            </a:r>
            <a:r>
              <a:rPr lang="ru-RU" dirty="0"/>
              <a:t>срок до 31 март на текущата година директорът представя на обществения съвет проекта на бюджет на </a:t>
            </a:r>
            <a:r>
              <a:rPr lang="ru-RU" dirty="0" smtClean="0"/>
              <a:t>училището </a:t>
            </a:r>
            <a:r>
              <a:rPr lang="ru-RU" dirty="0"/>
              <a:t>за становище.  </a:t>
            </a:r>
          </a:p>
          <a:p>
            <a:r>
              <a:rPr lang="ru-RU" dirty="0" smtClean="0"/>
              <a:t>Към </a:t>
            </a:r>
            <a:r>
              <a:rPr lang="ru-RU" dirty="0"/>
              <a:t>проекта на бюджет </a:t>
            </a:r>
            <a:r>
              <a:rPr lang="ru-RU" dirty="0" smtClean="0"/>
              <a:t>се </a:t>
            </a:r>
            <a:r>
              <a:rPr lang="ru-RU" dirty="0"/>
              <a:t>прилага обяснителна записка с информация за:  </a:t>
            </a:r>
          </a:p>
          <a:p>
            <a:r>
              <a:rPr lang="ru-RU" dirty="0"/>
              <a:t>1.	очакваните приходи и разходи по видове;  </a:t>
            </a:r>
          </a:p>
          <a:p>
            <a:r>
              <a:rPr lang="ru-RU" dirty="0"/>
              <a:t>2.	параметрите, въз основа на които са формирани разходите за </a:t>
            </a:r>
            <a:r>
              <a:rPr lang="ru-RU" dirty="0" smtClean="0"/>
              <a:t>персонал;  </a:t>
            </a:r>
            <a:endParaRPr lang="ru-RU" dirty="0"/>
          </a:p>
          <a:p>
            <a:r>
              <a:rPr lang="ru-RU" dirty="0" smtClean="0"/>
              <a:t>3.</a:t>
            </a:r>
            <a:r>
              <a:rPr lang="ru-RU" dirty="0"/>
              <a:t>	</a:t>
            </a:r>
            <a:r>
              <a:rPr lang="ru-RU" dirty="0" smtClean="0"/>
              <a:t>разпределение </a:t>
            </a:r>
            <a:r>
              <a:rPr lang="ru-RU" dirty="0"/>
              <a:t>на бюджета по дейности;  </a:t>
            </a:r>
          </a:p>
          <a:p>
            <a:r>
              <a:rPr lang="ru-RU" dirty="0" smtClean="0"/>
              <a:t>4.</a:t>
            </a:r>
            <a:r>
              <a:rPr lang="ru-RU" dirty="0"/>
              <a:t>	основните ограничения при формирането на бюджета;  </a:t>
            </a:r>
          </a:p>
          <a:p>
            <a:r>
              <a:rPr lang="ru-RU" dirty="0" smtClean="0"/>
              <a:t>5.</a:t>
            </a:r>
            <a:r>
              <a:rPr lang="ru-RU" dirty="0"/>
              <a:t>	размера на целевите средства по видове;  </a:t>
            </a:r>
          </a:p>
          <a:p>
            <a:r>
              <a:rPr lang="ru-RU" dirty="0" smtClean="0"/>
              <a:t>6.</a:t>
            </a:r>
            <a:r>
              <a:rPr lang="ru-RU" dirty="0"/>
              <a:t>	размера на установеното към края на предходната година превишение на постъпленията над плащанията по бюджета на </a:t>
            </a:r>
            <a:r>
              <a:rPr lang="ru-RU" dirty="0" smtClean="0"/>
              <a:t>училището;  </a:t>
            </a:r>
            <a:endParaRPr lang="ru-RU" dirty="0"/>
          </a:p>
          <a:p>
            <a:r>
              <a:rPr lang="ru-RU" dirty="0" smtClean="0"/>
              <a:t>7.</a:t>
            </a:r>
            <a:r>
              <a:rPr lang="ru-RU" dirty="0"/>
              <a:t>	размера на собствените приходи и остатък от предходни </a:t>
            </a:r>
            <a:r>
              <a:rPr lang="ru-RU" dirty="0" smtClean="0"/>
              <a:t>години.</a:t>
            </a:r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9575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Общественият съвет: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065929"/>
          </a:xfrm>
        </p:spPr>
        <p:txBody>
          <a:bodyPr>
            <a:normAutofit/>
          </a:bodyPr>
          <a:lstStyle/>
          <a:p>
            <a:r>
              <a:rPr lang="ru-RU" sz="2400" dirty="0"/>
              <a:t>Общественият съвет изготвя отчет за своята дейност за предходната учебна година, който се:  </a:t>
            </a:r>
          </a:p>
          <a:p>
            <a:r>
              <a:rPr lang="ru-RU" sz="2400" dirty="0"/>
              <a:t>1.	поставя на мястото за обявления в сградата на </a:t>
            </a:r>
            <a:r>
              <a:rPr lang="ru-RU" sz="2400" dirty="0" smtClean="0"/>
              <a:t>училището</a:t>
            </a:r>
            <a:r>
              <a:rPr lang="ru-RU" sz="2400" dirty="0"/>
              <a:t>;  </a:t>
            </a:r>
          </a:p>
          <a:p>
            <a:r>
              <a:rPr lang="ru-RU" sz="2400" dirty="0"/>
              <a:t>2.	публикува на интернет страницата на </a:t>
            </a:r>
            <a:r>
              <a:rPr lang="ru-RU" sz="2400" dirty="0" smtClean="0"/>
              <a:t>училището</a:t>
            </a:r>
            <a:r>
              <a:rPr lang="ru-RU" sz="2400" dirty="0"/>
              <a:t>;  </a:t>
            </a:r>
          </a:p>
          <a:p>
            <a:r>
              <a:rPr lang="ru-RU" sz="2400" dirty="0"/>
              <a:t>3.	представя и обсъжда публично на среща с родителите от </a:t>
            </a:r>
            <a:r>
              <a:rPr lang="ru-RU" sz="2400" dirty="0" smtClean="0"/>
              <a:t>училището</a:t>
            </a:r>
            <a:r>
              <a:rPr lang="ru-RU" sz="2400" dirty="0"/>
              <a:t>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2487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749" y="624110"/>
            <a:ext cx="9270863" cy="760553"/>
          </a:xfrm>
        </p:spPr>
        <p:txBody>
          <a:bodyPr>
            <a:normAutofit/>
          </a:bodyPr>
          <a:lstStyle/>
          <a:p>
            <a:r>
              <a:rPr lang="bg-BG" dirty="0" smtClean="0"/>
              <a:t>7. Председател на обществения съвет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4663"/>
            <a:ext cx="8915400" cy="4526559"/>
          </a:xfrm>
        </p:spPr>
        <p:txBody>
          <a:bodyPr>
            <a:noAutofit/>
          </a:bodyPr>
          <a:lstStyle/>
          <a:p>
            <a:r>
              <a:rPr lang="ru-RU" sz="2400" dirty="0"/>
              <a:t>На първото заседание общественият съвет избира от състава си председател с обикновено мнозинство с явно гласуване.  </a:t>
            </a:r>
          </a:p>
          <a:p>
            <a:r>
              <a:rPr lang="ru-RU" sz="2400" dirty="0" smtClean="0"/>
              <a:t>Председателят</a:t>
            </a:r>
            <a:r>
              <a:rPr lang="ru-RU" sz="2400" dirty="0"/>
              <a:t>:  </a:t>
            </a:r>
          </a:p>
          <a:p>
            <a:r>
              <a:rPr lang="ru-RU" sz="2400" dirty="0"/>
              <a:t>1.	представлява обществения съвет и организира и ръководи дейността му;  </a:t>
            </a:r>
          </a:p>
          <a:p>
            <a:r>
              <a:rPr lang="ru-RU" sz="2400" dirty="0"/>
              <a:t>2.	свиква, насрочва, определя дневния ред и ръководи заседанията на обществения съвет;  </a:t>
            </a:r>
          </a:p>
          <a:p>
            <a:r>
              <a:rPr lang="ru-RU" sz="2400" dirty="0"/>
              <a:t>3.	удостоверява с подпис протоколите от заседанията на обществения съвет.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63803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722" y="593566"/>
            <a:ext cx="3154972" cy="46715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24" y="2877669"/>
            <a:ext cx="10086882" cy="3810001"/>
          </a:xfrm>
        </p:spPr>
        <p:txBody>
          <a:bodyPr>
            <a:noAutofit/>
          </a:bodyPr>
          <a:lstStyle/>
          <a:p>
            <a:r>
              <a:rPr lang="ru-RU" sz="2400" dirty="0"/>
              <a:t>Общественият съвет се свиква на заседание най-малко 4 пъти годишно, като задължително провежда заседание в началото на учебната година.  </a:t>
            </a:r>
          </a:p>
          <a:p>
            <a:r>
              <a:rPr lang="ru-RU" sz="2400" dirty="0" smtClean="0"/>
              <a:t>Една </a:t>
            </a:r>
            <a:r>
              <a:rPr lang="ru-RU" sz="2400" dirty="0"/>
              <a:t>трета от членовете на обществения съвет може да прави искане до председателя за свикване на заседание. </a:t>
            </a:r>
          </a:p>
          <a:p>
            <a:r>
              <a:rPr lang="ru-RU" sz="2400" dirty="0"/>
              <a:t>Директорът на </a:t>
            </a:r>
            <a:r>
              <a:rPr lang="ru-RU" sz="2400" dirty="0" smtClean="0"/>
              <a:t>училището </a:t>
            </a:r>
            <a:r>
              <a:rPr lang="ru-RU" sz="2400" dirty="0"/>
              <a:t>има право да присъства на заседанията на обществения съвет и да изразява становище по разглежданите въпроси</a:t>
            </a:r>
            <a:endParaRPr lang="bg-BG" sz="2400" dirty="0"/>
          </a:p>
        </p:txBody>
      </p:sp>
      <p:pic>
        <p:nvPicPr>
          <p:cNvPr id="2050" name="Picture 2" descr="http://oustmihaylovski.weebly.com/uploads/1/8/2/6/18261817/15145119-604513059737032-712834588-o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647" y="0"/>
            <a:ext cx="3594660" cy="269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81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8.Администриране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10789"/>
            <a:ext cx="9311051" cy="52773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Административното </a:t>
            </a:r>
            <a:r>
              <a:rPr lang="ru-RU" sz="2400" dirty="0"/>
              <a:t>и техническото подпомагане на обществения съвет се извършва от длъжностно лице от </a:t>
            </a:r>
            <a:r>
              <a:rPr lang="ru-RU" sz="2400" dirty="0" smtClean="0"/>
              <a:t>училището</a:t>
            </a:r>
            <a:r>
              <a:rPr lang="ru-RU" sz="2400" dirty="0"/>
              <a:t>, определено от директора.  </a:t>
            </a:r>
          </a:p>
          <a:p>
            <a:r>
              <a:rPr lang="ru-RU" sz="2400" dirty="0" smtClean="0"/>
              <a:t>Общественият </a:t>
            </a:r>
            <a:r>
              <a:rPr lang="ru-RU" sz="2400" dirty="0"/>
              <a:t>съвет осъществява своята дейност без допълнителен персонал и издръжка.  </a:t>
            </a:r>
          </a:p>
          <a:p>
            <a:r>
              <a:rPr lang="ru-RU" sz="2400" dirty="0" smtClean="0"/>
              <a:t>За </a:t>
            </a:r>
            <a:r>
              <a:rPr lang="ru-RU" sz="2400" dirty="0"/>
              <a:t>изпълнението на правомощията на обществения съвет директорът </a:t>
            </a:r>
            <a:r>
              <a:rPr lang="ru-RU" sz="2400" dirty="0" smtClean="0"/>
              <a:t>осигурява </a:t>
            </a:r>
            <a:r>
              <a:rPr lang="ru-RU" sz="2400" dirty="0"/>
              <a:t>изчерпателна, актуална, разбираема и вярна информация, както и всички сведения и документи, необходими за дейността му.  </a:t>
            </a:r>
          </a:p>
          <a:p>
            <a:r>
              <a:rPr lang="ru-RU" sz="2400" dirty="0" smtClean="0"/>
              <a:t>Директорът </a:t>
            </a:r>
            <a:r>
              <a:rPr lang="ru-RU" sz="2400" dirty="0"/>
              <a:t>представя на обществения съвет тримесечни отчети за изпълнението на бюджета на училището </a:t>
            </a:r>
            <a:r>
              <a:rPr lang="ru-RU" sz="2400" dirty="0" smtClean="0"/>
              <a:t>в </a:t>
            </a:r>
            <a:r>
              <a:rPr lang="ru-RU" sz="2400" dirty="0"/>
              <a:t>срок до края на месеца, следващ съответното тримесечие.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38782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9. Нормативна база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ПРАВИЛНИК за създаването, устройството и дейността на обществените съвети към детските градини и училищата Обн. - ДВ, бр. 75 от 27.09.2016 г.  </a:t>
            </a:r>
            <a:r>
              <a:rPr lang="ru-RU" sz="2800" dirty="0" smtClean="0"/>
              <a:t>Издаден </a:t>
            </a:r>
            <a:r>
              <a:rPr lang="ru-RU" sz="2800" dirty="0"/>
              <a:t>от министъра на образованието и науката </a:t>
            </a:r>
            <a:endParaRPr lang="ru-RU" sz="2800" dirty="0" smtClean="0"/>
          </a:p>
          <a:p>
            <a:r>
              <a:rPr lang="ru-RU" sz="2800" dirty="0" smtClean="0"/>
              <a:t>Чл.265 – чл.270 от Закона за предучилищно и училищно образование </a:t>
            </a:r>
            <a:r>
              <a:rPr lang="ru-RU" sz="2800" dirty="0"/>
              <a:t>Обн. - ДВ, бр. </a:t>
            </a:r>
            <a:r>
              <a:rPr lang="ru-RU" sz="2800" dirty="0" smtClean="0"/>
              <a:t>79 </a:t>
            </a:r>
            <a:r>
              <a:rPr lang="ru-RU" sz="2800" dirty="0"/>
              <a:t>от </a:t>
            </a:r>
            <a:r>
              <a:rPr lang="ru-RU" sz="2800" dirty="0" smtClean="0"/>
              <a:t>13.10.2015 </a:t>
            </a:r>
            <a:r>
              <a:rPr lang="ru-RU" sz="2800" dirty="0"/>
              <a:t>г.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9665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			ВЕСЕЛИ ПРАЗНИЦИ!</a:t>
            </a:r>
            <a:br>
              <a:rPr lang="bg-BG" dirty="0" smtClean="0"/>
            </a:br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pic>
        <p:nvPicPr>
          <p:cNvPr id="4098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894" y="2402540"/>
            <a:ext cx="5385175" cy="440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2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1. Създаване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937" y="1280159"/>
            <a:ext cx="9666514" cy="5199017"/>
          </a:xfrm>
        </p:spPr>
        <p:txBody>
          <a:bodyPr>
            <a:normAutofit lnSpcReduction="10000"/>
          </a:bodyPr>
          <a:lstStyle/>
          <a:p>
            <a:r>
              <a:rPr lang="bg-BG" sz="2400" dirty="0" smtClean="0"/>
              <a:t>Създава се към всяко училище и детска градина</a:t>
            </a:r>
          </a:p>
          <a:p>
            <a:r>
              <a:rPr lang="ru-RU" sz="2400" dirty="0" smtClean="0"/>
              <a:t>Състои </a:t>
            </a:r>
            <a:r>
              <a:rPr lang="ru-RU" sz="2400" dirty="0"/>
              <a:t>от нечетен брой членове и включва един представител на финансиращия орган и най-малко трима представители на родителите на </a:t>
            </a:r>
            <a:r>
              <a:rPr lang="ru-RU" sz="2400" dirty="0" smtClean="0"/>
              <a:t>ученици </a:t>
            </a:r>
            <a:r>
              <a:rPr lang="ru-RU" sz="2400" dirty="0"/>
              <a:t>от </a:t>
            </a:r>
            <a:r>
              <a:rPr lang="ru-RU" sz="2400" dirty="0" smtClean="0"/>
              <a:t>учиището</a:t>
            </a:r>
          </a:p>
          <a:p>
            <a:r>
              <a:rPr lang="ru-RU" sz="2400" dirty="0" smtClean="0"/>
              <a:t>Представителят </a:t>
            </a:r>
            <a:r>
              <a:rPr lang="ru-RU" sz="2400" dirty="0"/>
              <a:t>на финансиращия орган се определя от кмета на общината </a:t>
            </a:r>
            <a:endParaRPr lang="ru-RU" sz="2400" dirty="0" smtClean="0"/>
          </a:p>
          <a:p>
            <a:r>
              <a:rPr lang="ru-RU" sz="2400" dirty="0" smtClean="0"/>
              <a:t>Представителите </a:t>
            </a:r>
            <a:r>
              <a:rPr lang="ru-RU" sz="2400" dirty="0"/>
              <a:t>на родителите се излъчват на събрание на </a:t>
            </a:r>
            <a:r>
              <a:rPr lang="ru-RU" sz="2400" dirty="0" smtClean="0"/>
              <a:t>родителите</a:t>
            </a:r>
          </a:p>
          <a:p>
            <a:r>
              <a:rPr lang="ru-RU" sz="2400" dirty="0" smtClean="0"/>
              <a:t>Съставът </a:t>
            </a:r>
            <a:r>
              <a:rPr lang="ru-RU" sz="2400" dirty="0"/>
              <a:t>на обществения съвет включва и резервни членове на </a:t>
            </a:r>
            <a:r>
              <a:rPr lang="ru-RU" sz="2400" dirty="0" smtClean="0"/>
              <a:t>представителите</a:t>
            </a:r>
          </a:p>
          <a:p>
            <a:r>
              <a:rPr lang="ru-RU" sz="2400" dirty="0" smtClean="0"/>
              <a:t>Участието </a:t>
            </a:r>
            <a:r>
              <a:rPr lang="ru-RU" sz="2400" dirty="0"/>
              <a:t>на членовете в обществения съвет е на доброволни начала и е безвъзмездно</a:t>
            </a:r>
            <a:endParaRPr lang="bg-BG" sz="24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2325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2.Ограничения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309" y="1502229"/>
            <a:ext cx="9862457" cy="5185953"/>
          </a:xfrm>
        </p:spPr>
        <p:txBody>
          <a:bodyPr>
            <a:normAutofit/>
          </a:bodyPr>
          <a:lstStyle/>
          <a:p>
            <a:r>
              <a:rPr lang="ru-RU" sz="2400" dirty="0"/>
              <a:t>Не може да бъде член на обществения съвет лице, което е:  </a:t>
            </a:r>
          </a:p>
          <a:p>
            <a:r>
              <a:rPr lang="ru-RU" sz="2400" dirty="0"/>
              <a:t>осъждано за умишлено престъпление от общ характер независимо от реабилитацията;  </a:t>
            </a:r>
          </a:p>
          <a:p>
            <a:r>
              <a:rPr lang="ru-RU" sz="2400" dirty="0"/>
              <a:t>член на настоятелството на </a:t>
            </a:r>
            <a:r>
              <a:rPr lang="ru-RU" sz="2400" dirty="0" smtClean="0"/>
              <a:t>училището</a:t>
            </a:r>
            <a:r>
              <a:rPr lang="ru-RU" sz="2400" dirty="0"/>
              <a:t>;  </a:t>
            </a:r>
          </a:p>
          <a:p>
            <a:r>
              <a:rPr lang="ru-RU" sz="2400" dirty="0"/>
              <a:t>в трудово или облигационно правоотношение с училището, изпълнител или в трудово правоотношение с изпълнител по договор, възложител по който е училището, първостепенният разпоредител с бюджет или кметът на района .  </a:t>
            </a:r>
          </a:p>
          <a:p>
            <a:r>
              <a:rPr lang="ru-RU" sz="2400" dirty="0"/>
              <a:t>Членовете на обществения съвет попълват декларация, с която удостоверяват липсата на тези обстоятелства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758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Брой на членовете на обществения съвет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Броят на членовете на обществения съвет може да бъде:  </a:t>
            </a:r>
          </a:p>
          <a:p>
            <a:r>
              <a:rPr lang="bg-BG" sz="2400" dirty="0" smtClean="0"/>
              <a:t>за училища с до 500 деца или ученици - 5 или 7.  </a:t>
            </a:r>
          </a:p>
          <a:p>
            <a:r>
              <a:rPr lang="bg-BG" sz="2400" dirty="0" smtClean="0"/>
              <a:t>Конкретният брой на членовете на обществения съвет в ОУ „Стоян Михайловски“ е 5.  </a:t>
            </a:r>
          </a:p>
          <a:p>
            <a:r>
              <a:rPr lang="bg-BG" sz="2400" dirty="0" smtClean="0"/>
              <a:t>Не по-малко от 2/3 от представителите на родителите в обществения съвет задължително са родители на ученици от училището – 4 /четирима/ и 1 /един/ от финансиращия орган.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9657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4.Процедура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Представителите </a:t>
            </a:r>
            <a:r>
              <a:rPr lang="ru-RU" sz="2400" dirty="0"/>
              <a:t>на родителите в </a:t>
            </a:r>
            <a:r>
              <a:rPr lang="ru-RU" sz="2400" dirty="0" smtClean="0"/>
              <a:t>училища </a:t>
            </a:r>
            <a:r>
              <a:rPr lang="ru-RU" sz="2400" dirty="0"/>
              <a:t>с над 100 </a:t>
            </a:r>
            <a:r>
              <a:rPr lang="ru-RU" sz="2400" dirty="0" smtClean="0"/>
              <a:t>    ученици </a:t>
            </a:r>
            <a:r>
              <a:rPr lang="ru-RU" sz="2400" dirty="0"/>
              <a:t>се излъчват на два етапа:  </a:t>
            </a:r>
          </a:p>
          <a:p>
            <a:r>
              <a:rPr lang="ru-RU" sz="2400" dirty="0"/>
              <a:t>1.	първи етап - срещи на родителите на всяка група/паралелка, на които се канят родителите на </a:t>
            </a:r>
            <a:r>
              <a:rPr lang="ru-RU" sz="2400" dirty="0" smtClean="0"/>
              <a:t>всеки един ученик </a:t>
            </a:r>
            <a:r>
              <a:rPr lang="ru-RU" sz="2400" dirty="0"/>
              <a:t>и се </a:t>
            </a:r>
            <a:r>
              <a:rPr lang="ru-RU" sz="2400" dirty="0" smtClean="0"/>
              <a:t>излъчва по </a:t>
            </a:r>
            <a:r>
              <a:rPr lang="ru-RU" sz="2400" dirty="0"/>
              <a:t>един представител от </a:t>
            </a:r>
            <a:r>
              <a:rPr lang="ru-RU" sz="2400" dirty="0" smtClean="0"/>
              <a:t>паралелка </a:t>
            </a:r>
            <a:r>
              <a:rPr lang="ru-RU" sz="2400" dirty="0"/>
              <a:t>- в </a:t>
            </a:r>
            <a:r>
              <a:rPr lang="ru-RU" sz="2400" dirty="0" smtClean="0"/>
              <a:t>училища </a:t>
            </a:r>
            <a:r>
              <a:rPr lang="ru-RU" sz="2400" dirty="0"/>
              <a:t>с над 600 </a:t>
            </a:r>
            <a:r>
              <a:rPr lang="ru-RU" sz="2400" dirty="0" err="1" smtClean="0"/>
              <a:t>ученици</a:t>
            </a:r>
            <a:r>
              <a:rPr lang="ru-RU" sz="2400" dirty="0" smtClean="0"/>
              <a:t>- на 24.11.16 г.</a:t>
            </a:r>
            <a:endParaRPr lang="ru-RU" sz="2400" dirty="0"/>
          </a:p>
          <a:p>
            <a:r>
              <a:rPr lang="ru-RU" sz="2400" dirty="0"/>
              <a:t>2.	втори етап - събрания на родителите, в които участват излъчените лица </a:t>
            </a:r>
            <a:r>
              <a:rPr lang="ru-RU" sz="2400" dirty="0" smtClean="0"/>
              <a:t>на </a:t>
            </a:r>
            <a:r>
              <a:rPr lang="ru-RU" sz="2400" dirty="0" err="1" smtClean="0"/>
              <a:t>първия</a:t>
            </a:r>
            <a:r>
              <a:rPr lang="ru-RU" sz="2400" dirty="0" smtClean="0"/>
              <a:t> </a:t>
            </a:r>
            <a:r>
              <a:rPr lang="ru-RU" sz="2400" dirty="0" err="1" smtClean="0"/>
              <a:t>етап</a:t>
            </a:r>
            <a:r>
              <a:rPr lang="ru-RU" sz="2400" dirty="0" smtClean="0"/>
              <a:t>- 12.12.16 г.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641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371" y="195943"/>
            <a:ext cx="9744891" cy="6453051"/>
          </a:xfrm>
        </p:spPr>
        <p:txBody>
          <a:bodyPr>
            <a:noAutofit/>
          </a:bodyPr>
          <a:lstStyle/>
          <a:p>
            <a:r>
              <a:rPr lang="ru-RU" sz="2400" dirty="0"/>
              <a:t>В събранието и/или в срещите на родителите може да участва с право на глас само един родител на </a:t>
            </a:r>
            <a:r>
              <a:rPr lang="ru-RU" sz="2400" dirty="0" smtClean="0"/>
              <a:t>ученик</a:t>
            </a:r>
            <a:r>
              <a:rPr lang="ru-RU" sz="2400" dirty="0"/>
              <a:t>. 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За член на обществения съвет всеки родител може да номинира себе си, друг родител на </a:t>
            </a:r>
            <a:r>
              <a:rPr lang="ru-RU" sz="2400" dirty="0" smtClean="0"/>
              <a:t>ученик </a:t>
            </a:r>
            <a:r>
              <a:rPr lang="ru-RU" sz="2400" dirty="0"/>
              <a:t>в </a:t>
            </a:r>
            <a:r>
              <a:rPr lang="ru-RU" sz="2400" dirty="0" smtClean="0"/>
              <a:t>училището</a:t>
            </a:r>
            <a:r>
              <a:rPr lang="ru-RU" sz="2400" dirty="0"/>
              <a:t>, както и </a:t>
            </a:r>
            <a:r>
              <a:rPr lang="ru-RU" sz="2400" dirty="0" smtClean="0"/>
              <a:t>професионално </a:t>
            </a:r>
            <a:r>
              <a:rPr lang="ru-RU" sz="2400" dirty="0"/>
              <a:t>доказани личности от различни области на обществения живот, изявени общественици, спомоществователи, бивши възпитаници, които не са родители на </a:t>
            </a:r>
            <a:r>
              <a:rPr lang="ru-RU" sz="2400" dirty="0" smtClean="0"/>
              <a:t>ученици </a:t>
            </a:r>
            <a:r>
              <a:rPr lang="ru-RU" sz="2400" dirty="0"/>
              <a:t>от </a:t>
            </a:r>
            <a:r>
              <a:rPr lang="ru-RU" sz="2400" dirty="0" smtClean="0"/>
              <a:t>училището </a:t>
            </a:r>
            <a:endParaRPr lang="ru-RU" sz="2400" dirty="0"/>
          </a:p>
          <a:p>
            <a:r>
              <a:rPr lang="ru-RU" sz="2400" dirty="0" smtClean="0"/>
              <a:t>На </a:t>
            </a:r>
            <a:r>
              <a:rPr lang="ru-RU" sz="2400" dirty="0"/>
              <a:t>събранието на родителите се излъчват и резервни членове, които могат да бъдат само родители на </a:t>
            </a:r>
            <a:r>
              <a:rPr lang="ru-RU" sz="2400" dirty="0" smtClean="0"/>
              <a:t>ученици </a:t>
            </a:r>
            <a:r>
              <a:rPr lang="ru-RU" sz="2400" dirty="0"/>
              <a:t>от </a:t>
            </a:r>
            <a:r>
              <a:rPr lang="ru-RU" sz="2400" dirty="0" smtClean="0"/>
              <a:t>училището</a:t>
            </a:r>
            <a:r>
              <a:rPr lang="ru-RU" sz="2400" dirty="0"/>
              <a:t>.  </a:t>
            </a:r>
          </a:p>
          <a:p>
            <a:r>
              <a:rPr lang="ru-RU" sz="2400" dirty="0" smtClean="0"/>
              <a:t>Броят </a:t>
            </a:r>
            <a:r>
              <a:rPr lang="ru-RU" sz="2400" dirty="0"/>
              <a:t>на резервните членове не може да е повече от броя на представителите на родителите в обществения съвет.  </a:t>
            </a:r>
          </a:p>
          <a:p>
            <a:r>
              <a:rPr lang="ru-RU" sz="2400" dirty="0" smtClean="0"/>
              <a:t>Поредността </a:t>
            </a:r>
            <a:r>
              <a:rPr lang="ru-RU" sz="2400" dirty="0"/>
              <a:t>на заместване се определя съобразно броя на получените гласове. При равен брой гласове заместването се осъществява по жребий.  </a:t>
            </a:r>
          </a:p>
        </p:txBody>
      </p:sp>
    </p:spTree>
    <p:extLst>
      <p:ext uri="{BB962C8B-B14F-4D97-AF65-F5344CB8AC3E}">
        <p14:creationId xmlns:p14="http://schemas.microsoft.com/office/powerpoint/2010/main" val="419414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365760"/>
            <a:ext cx="9467805" cy="6100354"/>
          </a:xfrm>
        </p:spPr>
        <p:txBody>
          <a:bodyPr/>
          <a:lstStyle/>
          <a:p>
            <a:r>
              <a:rPr lang="ru-RU" sz="2400" dirty="0"/>
              <a:t>Когато основен член отсъства от заседание на обществения съвет, на негово място участие взема резервният член съобразно поредността на заместване.  </a:t>
            </a:r>
          </a:p>
          <a:p>
            <a:r>
              <a:rPr lang="ru-RU" sz="2400" dirty="0"/>
              <a:t>Резервен член може да бъде включен в състава на обществения съвет като основен член. </a:t>
            </a:r>
            <a:endParaRPr lang="ru-RU" sz="2400" dirty="0" smtClean="0"/>
          </a:p>
          <a:p>
            <a:r>
              <a:rPr lang="ru-RU" sz="2400" dirty="0" smtClean="0"/>
              <a:t>Поименният </a:t>
            </a:r>
            <a:r>
              <a:rPr lang="ru-RU" sz="2400" dirty="0"/>
              <a:t>състав на обществения съвет се определя със заповед на директора въз основа на протокола от проведеното събрание на родителите и на писмените уведомления от финансиращия орган и от областния управител. В заповедта се включват и резервните членове на обществения съвет.  </a:t>
            </a:r>
          </a:p>
          <a:p>
            <a:r>
              <a:rPr lang="ru-RU" sz="2400" dirty="0" smtClean="0"/>
              <a:t>Членовете </a:t>
            </a:r>
            <a:r>
              <a:rPr lang="ru-RU" sz="2400" dirty="0"/>
              <a:t>на обществения съвет се определят за срок до три години.  </a:t>
            </a:r>
          </a:p>
          <a:p>
            <a:r>
              <a:rPr lang="ru-RU" sz="2400" dirty="0" smtClean="0"/>
              <a:t>Едно </a:t>
            </a:r>
            <a:r>
              <a:rPr lang="ru-RU" sz="2400" dirty="0"/>
              <a:t>лице може да участва в състави на обществения съвет не повече от шест години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075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611" y="496388"/>
            <a:ext cx="10175966" cy="6244045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Промяна в състава на обществения съвет преди изтичане на срока </a:t>
            </a:r>
            <a:r>
              <a:rPr lang="ru-RU" sz="2000" dirty="0" smtClean="0"/>
              <a:t>се </a:t>
            </a:r>
            <a:r>
              <a:rPr lang="ru-RU" sz="2000" dirty="0"/>
              <a:t>прави:  </a:t>
            </a:r>
          </a:p>
          <a:p>
            <a:r>
              <a:rPr lang="ru-RU" sz="2000" dirty="0"/>
              <a:t>1.	при отписване или завършване на </a:t>
            </a:r>
            <a:r>
              <a:rPr lang="ru-RU" sz="2000" dirty="0" smtClean="0"/>
              <a:t>ученика</a:t>
            </a:r>
            <a:r>
              <a:rPr lang="ru-RU" sz="2000" dirty="0"/>
              <a:t>, чийто родител е член на обществения съвет;  </a:t>
            </a:r>
          </a:p>
          <a:p>
            <a:r>
              <a:rPr lang="ru-RU" sz="2000" dirty="0"/>
              <a:t>2.	след писмено заявление до директора на </a:t>
            </a:r>
            <a:r>
              <a:rPr lang="ru-RU" sz="2000" dirty="0" smtClean="0"/>
              <a:t>училището </a:t>
            </a:r>
            <a:r>
              <a:rPr lang="ru-RU" sz="2000" dirty="0"/>
              <a:t>от представител на родителите;  </a:t>
            </a:r>
          </a:p>
          <a:p>
            <a:r>
              <a:rPr lang="ru-RU" sz="2000" dirty="0"/>
              <a:t>3.	след писмено уведомление от финансиращия орган или от областния управител за промяна на представителя;  </a:t>
            </a:r>
          </a:p>
          <a:p>
            <a:r>
              <a:rPr lang="ru-RU" sz="2000" dirty="0"/>
              <a:t>4.	по инициатива на </a:t>
            </a:r>
            <a:r>
              <a:rPr lang="ru-RU" sz="2000" dirty="0" smtClean="0"/>
              <a:t>директора;  </a:t>
            </a:r>
            <a:endParaRPr lang="ru-RU" sz="2000" dirty="0"/>
          </a:p>
          <a:p>
            <a:r>
              <a:rPr lang="ru-RU" sz="2000" dirty="0"/>
              <a:t>5.	при неявяване на три заседания на обществения съвет за една учебна година;  </a:t>
            </a:r>
          </a:p>
          <a:p>
            <a:r>
              <a:rPr lang="ru-RU" sz="2000" dirty="0"/>
              <a:t>6.	по решение на събранието на родителите.  </a:t>
            </a:r>
          </a:p>
          <a:p>
            <a:r>
              <a:rPr lang="ru-RU" sz="2000" dirty="0" smtClean="0"/>
              <a:t>При </a:t>
            </a:r>
            <a:r>
              <a:rPr lang="ru-RU" sz="2000" dirty="0"/>
              <a:t>предсрочно прекратяване на правомощията на член на обществения съвет от представителите на родителите съставът се попълва от резервен член по поредността на заместване за срок до изтичането на срока </a:t>
            </a:r>
            <a:r>
              <a:rPr lang="ru-RU" sz="2000" dirty="0" smtClean="0"/>
              <a:t>.  </a:t>
            </a:r>
            <a:endParaRPr lang="ru-RU" sz="2000" dirty="0"/>
          </a:p>
          <a:p>
            <a:r>
              <a:rPr lang="ru-RU" sz="2000" dirty="0" smtClean="0"/>
              <a:t>При </a:t>
            </a:r>
            <a:r>
              <a:rPr lang="ru-RU" sz="2000" dirty="0"/>
              <a:t>предсрочно прекратяване на правомощията на представител на финансиращия орган или на работодателите съставът се попълва от посочения резервен член за срок до изтичането на </a:t>
            </a:r>
            <a:r>
              <a:rPr lang="ru-RU" sz="2000" dirty="0" smtClean="0"/>
              <a:t>срока</a:t>
            </a:r>
            <a:r>
              <a:rPr lang="ru-RU" dirty="0" smtClean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409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239"/>
          </a:xfrm>
        </p:spPr>
        <p:txBody>
          <a:bodyPr/>
          <a:lstStyle/>
          <a:p>
            <a:r>
              <a:rPr lang="bg-BG" dirty="0" smtClean="0"/>
              <a:t>5.ДЕЙНОСТ </a:t>
            </a:r>
            <a:r>
              <a:rPr lang="bg-BG" dirty="0"/>
              <a:t>НА ОБЩЕСТВЕНИЯ СЪВЕТ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319348"/>
            <a:ext cx="9219611" cy="529045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Общественият съвет в </a:t>
            </a:r>
            <a:r>
              <a:rPr lang="ru-RU" dirty="0" smtClean="0"/>
              <a:t>ОУ «</a:t>
            </a:r>
            <a:r>
              <a:rPr lang="ru-RU" dirty="0" err="1" smtClean="0"/>
              <a:t>Стоян</a:t>
            </a:r>
            <a:r>
              <a:rPr lang="ru-RU" dirty="0" smtClean="0"/>
              <a:t> </a:t>
            </a:r>
            <a:r>
              <a:rPr lang="ru-RU" dirty="0" err="1" smtClean="0"/>
              <a:t>Михайловски</a:t>
            </a:r>
            <a:r>
              <a:rPr lang="ru-RU" dirty="0" smtClean="0"/>
              <a:t>»:  </a:t>
            </a:r>
            <a:endParaRPr lang="ru-RU" dirty="0"/>
          </a:p>
          <a:p>
            <a:r>
              <a:rPr lang="ru-RU" dirty="0"/>
              <a:t>1.	одобрява стратегията за развитие на </a:t>
            </a:r>
            <a:r>
              <a:rPr lang="ru-RU" dirty="0" smtClean="0"/>
              <a:t>училището </a:t>
            </a:r>
            <a:r>
              <a:rPr lang="ru-RU" dirty="0"/>
              <a:t>и приема ежегодния отчет на директора за изпълнението </a:t>
            </a:r>
            <a:r>
              <a:rPr lang="ru-RU" dirty="0" smtClean="0"/>
              <a:t>и;  </a:t>
            </a:r>
            <a:endParaRPr lang="ru-RU" dirty="0"/>
          </a:p>
          <a:p>
            <a:r>
              <a:rPr lang="ru-RU" dirty="0"/>
              <a:t>2.	участва в работата на педагогическия съвет при обсъждането на програмите за превенция на ранното напускане на училище и за предоставяне на равни възможности и за приобщаване на децата и учениците от уязвими групи, както и при обсъждане на избора на ученически униформи;  </a:t>
            </a:r>
          </a:p>
          <a:p>
            <a:r>
              <a:rPr lang="ru-RU" dirty="0"/>
              <a:t>3.	предлага политики и мерки за подобряване качеството на образователния процес въз основа на резултатите от самооценката на институцията, външното оценяване - за училищата, и инспектирането на </a:t>
            </a:r>
            <a:r>
              <a:rPr lang="ru-RU" dirty="0" smtClean="0"/>
              <a:t>училището</a:t>
            </a:r>
            <a:r>
              <a:rPr lang="ru-RU" dirty="0"/>
              <a:t>;  </a:t>
            </a:r>
          </a:p>
          <a:p>
            <a:r>
              <a:rPr lang="ru-RU" dirty="0"/>
              <a:t>4.	дава становище за разпределението на бюджета по дейности и размера на капиталовите разходи, както и за отчета за изпълнението </a:t>
            </a:r>
            <a:r>
              <a:rPr lang="ru-RU" dirty="0" smtClean="0"/>
              <a:t>му;  </a:t>
            </a:r>
            <a:endParaRPr lang="ru-RU" dirty="0"/>
          </a:p>
          <a:p>
            <a:r>
              <a:rPr lang="ru-RU" dirty="0"/>
              <a:t>5.	съгласува предложението на директора за разпределение на средствата от установеното към края на предходната година превишение на постъпленията над плащанията по бюджета </a:t>
            </a:r>
            <a:r>
              <a:rPr lang="ru-RU" dirty="0" smtClean="0"/>
              <a:t>на; </a:t>
            </a:r>
            <a:r>
              <a:rPr lang="ru-RU" dirty="0"/>
              <a:t>училището </a:t>
            </a:r>
          </a:p>
          <a:p>
            <a:r>
              <a:rPr lang="ru-RU" dirty="0" smtClean="0"/>
              <a:t>6</a:t>
            </a:r>
            <a:r>
              <a:rPr lang="ru-RU" dirty="0"/>
              <a:t>.	съгласува училищния учебен план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69765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877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Създаване, устройство и дейност на обществения съвет към Основно училище „Стоян Михайловски“ -Пловдив</vt:lpstr>
      <vt:lpstr>1. Създаване</vt:lpstr>
      <vt:lpstr>2.Ограничения</vt:lpstr>
      <vt:lpstr>3. Брой на членовете на обществения съвет</vt:lpstr>
      <vt:lpstr>4.Процедура</vt:lpstr>
      <vt:lpstr>PowerPoint Presentation</vt:lpstr>
      <vt:lpstr>PowerPoint Presentation</vt:lpstr>
      <vt:lpstr>PowerPoint Presentation</vt:lpstr>
      <vt:lpstr>5.ДЕЙНОСТ НА ОБЩЕСТВЕНИЯ СЪВЕТ </vt:lpstr>
      <vt:lpstr>5.ДЕЙНОСТ НА ОБЩЕСТВЕНИЯ СЪВЕТ </vt:lpstr>
      <vt:lpstr>5.ДЕЙНОСТ НА ОБЩЕСТВЕНИЯ СЪВЕТ </vt:lpstr>
      <vt:lpstr>6. Общественият съвет:</vt:lpstr>
      <vt:lpstr>7. Председател на обществения съвет</vt:lpstr>
      <vt:lpstr>PowerPoint Presentation</vt:lpstr>
      <vt:lpstr>8.Администриране</vt:lpstr>
      <vt:lpstr>9. Нормативна база</vt:lpstr>
      <vt:lpstr>   ВЕСЕЛИ ПРАЗНИЦИ! БЛАГОДАРЯ ЗА ВНИМАНИЕТО!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Създаване, устройство и дейност на обществения съвет към Средно училище „Димитър Матевски“</dc:title>
  <dc:creator>user</dc:creator>
  <cp:lastModifiedBy>Balabanova</cp:lastModifiedBy>
  <cp:revision>20</cp:revision>
  <dcterms:created xsi:type="dcterms:W3CDTF">2016-11-28T20:31:14Z</dcterms:created>
  <dcterms:modified xsi:type="dcterms:W3CDTF">2016-12-12T14:04:38Z</dcterms:modified>
</cp:coreProperties>
</file>