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D5905-EAC3-443C-9330-C28EE4112041}" type="datetimeFigureOut">
              <a:rPr lang="bg-BG" smtClean="0"/>
              <a:pPr/>
              <a:t>4.11.2016 г.</a:t>
            </a:fld>
            <a:endParaRPr lang="bg-BG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E22B39D-E8A9-4031-B7C8-BD5F1AEEF48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D5905-EAC3-443C-9330-C28EE4112041}" type="datetimeFigureOut">
              <a:rPr lang="bg-BG" smtClean="0"/>
              <a:pPr/>
              <a:t>4.11.2016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2B39D-E8A9-4031-B7C8-BD5F1AEEF48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D5905-EAC3-443C-9330-C28EE4112041}" type="datetimeFigureOut">
              <a:rPr lang="bg-BG" smtClean="0"/>
              <a:pPr/>
              <a:t>4.11.2016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2B39D-E8A9-4031-B7C8-BD5F1AEEF48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D5905-EAC3-443C-9330-C28EE4112041}" type="datetimeFigureOut">
              <a:rPr lang="bg-BG" smtClean="0"/>
              <a:pPr/>
              <a:t>4.11.2016 г.</a:t>
            </a:fld>
            <a:endParaRPr lang="bg-B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bg-BG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E22B39D-E8A9-4031-B7C8-BD5F1AEEF48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D5905-EAC3-443C-9330-C28EE4112041}" type="datetimeFigureOut">
              <a:rPr lang="bg-BG" smtClean="0"/>
              <a:pPr/>
              <a:t>4.11.2016 г.</a:t>
            </a:fld>
            <a:endParaRPr lang="bg-BG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2B39D-E8A9-4031-B7C8-BD5F1AEEF489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D5905-EAC3-443C-9330-C28EE4112041}" type="datetimeFigureOut">
              <a:rPr lang="bg-BG" smtClean="0"/>
              <a:pPr/>
              <a:t>4.11.2016 г.</a:t>
            </a:fld>
            <a:endParaRPr lang="bg-B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2B39D-E8A9-4031-B7C8-BD5F1AEEF48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D5905-EAC3-443C-9330-C28EE4112041}" type="datetimeFigureOut">
              <a:rPr lang="bg-BG" smtClean="0"/>
              <a:pPr/>
              <a:t>4.11.2016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E22B39D-E8A9-4031-B7C8-BD5F1AEEF489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D5905-EAC3-443C-9330-C28EE4112041}" type="datetimeFigureOut">
              <a:rPr lang="bg-BG" smtClean="0"/>
              <a:pPr/>
              <a:t>4.11.2016 г.</a:t>
            </a:fld>
            <a:endParaRPr lang="bg-BG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2B39D-E8A9-4031-B7C8-BD5F1AEEF48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D5905-EAC3-443C-9330-C28EE4112041}" type="datetimeFigureOut">
              <a:rPr lang="bg-BG" smtClean="0"/>
              <a:pPr/>
              <a:t>4.11.2016 г.</a:t>
            </a:fld>
            <a:endParaRPr lang="bg-BG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2B39D-E8A9-4031-B7C8-BD5F1AEEF48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D5905-EAC3-443C-9330-C28EE4112041}" type="datetimeFigureOut">
              <a:rPr lang="bg-BG" smtClean="0"/>
              <a:pPr/>
              <a:t>4.11.2016 г.</a:t>
            </a:fld>
            <a:endParaRPr lang="bg-BG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2B39D-E8A9-4031-B7C8-BD5F1AEEF489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D5905-EAC3-443C-9330-C28EE4112041}" type="datetimeFigureOut">
              <a:rPr lang="bg-BG" smtClean="0"/>
              <a:pPr/>
              <a:t>4.11.2016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2B39D-E8A9-4031-B7C8-BD5F1AEEF489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8CD5905-EAC3-443C-9330-C28EE4112041}" type="datetimeFigureOut">
              <a:rPr lang="bg-BG" smtClean="0"/>
              <a:pPr/>
              <a:t>4.11.2016 г.</a:t>
            </a:fld>
            <a:endParaRPr lang="bg-BG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E22B39D-E8A9-4031-B7C8-BD5F1AEEF489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s://bg.wikipedia.org/wiki/%D0%97%D0%B0%D0%B1%D0%BE%D0%BB%D1%8F%D0%B2%D0%B0%D0%BD%D0%B5" TargetMode="External"/><Relationship Id="rId7" Type="http://schemas.openxmlformats.org/officeDocument/2006/relationships/hyperlink" Target="https://bg.wikipedia.org/wiki/Anopheles" TargetMode="Externa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g.wikipedia.org/wiki/%D0%9A%D0%BE%D0%BC%D0%B0%D1%80" TargetMode="External"/><Relationship Id="rId5" Type="http://schemas.openxmlformats.org/officeDocument/2006/relationships/hyperlink" Target="https://bg.wikipedia.org/wiki/Plasmodium" TargetMode="External"/><Relationship Id="rId4" Type="http://schemas.openxmlformats.org/officeDocument/2006/relationships/hyperlink" Target="https://bg.wikipedia.org/wiki/%D0%9F%D0%B0%D1%80%D0%B0%D0%B7%D0%B8%D1%82%D0%B8" TargetMode="External"/><Relationship Id="rId9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g.wikipedia.org/wiki/%D0%A1%D1%8A%D0%BD%D0%BD%D0%B0_%D0%B1%D0%BE%D0%BB%D0%B5%D1%81%D1%82" TargetMode="External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bg.wikipedia.org/wiki/%D0%9A%D1%80%D1%8A%D0%B2" TargetMode="External"/><Relationship Id="rId13" Type="http://schemas.openxmlformats.org/officeDocument/2006/relationships/image" Target="../media/image7.jpeg"/><Relationship Id="rId3" Type="http://schemas.openxmlformats.org/officeDocument/2006/relationships/hyperlink" Target="https://bg.wikipedia.org/wiki/%D0%98%D0%BD%D1%84%D0%B5%D0%BA%D1%86%D0%B8%D0%BE%D0%B7%D0%BD%D0%BE_%D0%B7%D0%B0%D0%B1%D0%BE%D0%BB%D1%8F%D0%B2%D0%B0%D0%BD%D0%B5" TargetMode="External"/><Relationship Id="rId7" Type="http://schemas.openxmlformats.org/officeDocument/2006/relationships/hyperlink" Target="https://bg.wikipedia.org/wiki/%D0%98%D0%B7%D0%BF%D1%80%D0%B0%D0%B6%D0%BD%D0%B5%D0%BD%D0%B8%D1%8F" TargetMode="External"/><Relationship Id="rId12" Type="http://schemas.openxmlformats.org/officeDocument/2006/relationships/hyperlink" Target="https://bg.wikipedia.org/wiki/%D0%90%D0%BC%D0%B5%D0%B1%D0%B0" TargetMode="Externa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g.wikipedia.org/wiki/%D0%9F%D0%BE%D0%B2%D1%80%D1%8A%D1%89%D0%B0%D0%BD%D0%B5" TargetMode="External"/><Relationship Id="rId11" Type="http://schemas.openxmlformats.org/officeDocument/2006/relationships/hyperlink" Target="https://bg.wikipedia.org/wiki/%D0%92%D0%B8%D1%80%D1%83%D1%81" TargetMode="External"/><Relationship Id="rId5" Type="http://schemas.openxmlformats.org/officeDocument/2006/relationships/hyperlink" Target="https://bg.wikipedia.org/wiki/%D0%94%D0%B8%D0%B0%D1%80%D0%B8%D1%8F" TargetMode="External"/><Relationship Id="rId10" Type="http://schemas.openxmlformats.org/officeDocument/2006/relationships/hyperlink" Target="https://bg.wikipedia.org/wiki/%D0%9F%D1%80%D0%BE%D1%82%D0%BE%D0%B7%D0%BE%D0%B0" TargetMode="External"/><Relationship Id="rId4" Type="http://schemas.openxmlformats.org/officeDocument/2006/relationships/hyperlink" Target="https://bg.wikipedia.org/wiki/%D0%9F%D1%80%D0%B0%D0%B2%D0%BE_%D1%87%D0%B5%D1%80%D0%B2%D0%BE" TargetMode="External"/><Relationship Id="rId9" Type="http://schemas.openxmlformats.org/officeDocument/2006/relationships/hyperlink" Target="https://bg.wikipedia.org/wiki/%D0%91%D0%B0%D0%BA%D1%82%D0%B5%D1%80%D0%B8%D1%8F" TargetMode="External"/><Relationship Id="rId1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hyperlink" Target="https://bg.wikipedia.org/wiki/%D0%97%D0%BE%D0%BE%D0%BD%D0%BE%D0%B7%D0%B0" TargetMode="External"/><Relationship Id="rId7" Type="http://schemas.openxmlformats.org/officeDocument/2006/relationships/hyperlink" Target="https://bg.wikipedia.org/wiki/%D0%9A%D0%BE%D1%82%D0%BA%D0%B8" TargetMode="Externa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g.wikipedia.org/w/index.php?title=%D0%A2%D0%BE%D0%BA%D1%81%D0%BE%D0%BF%D0%BB%D0%B0%D0%B7%D0%BC%D0%BE%D0%B7%D0%B0&amp;action=edit&amp;redlink=1" TargetMode="External"/><Relationship Id="rId5" Type="http://schemas.openxmlformats.org/officeDocument/2006/relationships/hyperlink" Target="https://bg.wikipedia.org/wiki/%D0%91%D0%BE%D0%B7%D0%B0%D0%B9%D0%BD%D0%B8%D1%86%D0%B8" TargetMode="External"/><Relationship Id="rId4" Type="http://schemas.openxmlformats.org/officeDocument/2006/relationships/hyperlink" Target="https://bg.wikipedia.org/wiki/%D0%9F%D1%82%D0%B8%D1%86%D0%B8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Изготвил: велина маленова</a:t>
            </a:r>
            <a:br>
              <a:rPr lang="bg-BG" dirty="0" smtClean="0"/>
            </a:br>
            <a:r>
              <a:rPr lang="bg-BG" dirty="0" smtClean="0"/>
              <a:t>                     зорница милева           7а клас</a:t>
            </a:r>
            <a:br>
              <a:rPr lang="bg-BG" dirty="0" smtClean="0"/>
            </a:b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340768"/>
            <a:ext cx="8458200" cy="2232248"/>
          </a:xfrm>
        </p:spPr>
        <p:txBody>
          <a:bodyPr>
            <a:noAutofit/>
          </a:bodyPr>
          <a:lstStyle/>
          <a:p>
            <a:r>
              <a:rPr lang="bg-BG" sz="4400" b="1" dirty="0" smtClean="0"/>
              <a:t>Болести при човека</a:t>
            </a:r>
            <a:r>
              <a:rPr lang="en-US" sz="4400" b="1" dirty="0" smtClean="0"/>
              <a:t>,</a:t>
            </a:r>
            <a:r>
              <a:rPr lang="bg-BG" sz="4400" b="1" dirty="0" smtClean="0"/>
              <a:t>причинени от едноклетъчни животни </a:t>
            </a:r>
          </a:p>
          <a:p>
            <a:endParaRPr lang="bg-BG" sz="4400" b="1" dirty="0"/>
          </a:p>
        </p:txBody>
      </p:sp>
    </p:spTree>
  </p:cSld>
  <p:clrMapOvr>
    <a:masterClrMapping/>
  </p:clrMapOvr>
  <p:transition>
    <p:wheel spokes="1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                      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                                 </a:t>
            </a:r>
            <a:endParaRPr lang="bg-BG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292241" cy="639762"/>
          </a:xfrm>
        </p:spPr>
        <p:txBody>
          <a:bodyPr>
            <a:normAutofit/>
          </a:bodyPr>
          <a:lstStyle/>
          <a:p>
            <a:r>
              <a:rPr lang="bg-BG" sz="3200" dirty="0" smtClean="0"/>
              <a:t>                  </a:t>
            </a:r>
            <a:endParaRPr lang="bg-BG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bg-BG" sz="4000" b="1" dirty="0" smtClean="0"/>
              <a:t>Болести при човека</a:t>
            </a:r>
            <a:r>
              <a:rPr lang="en-US" sz="4000" b="1" dirty="0" smtClean="0"/>
              <a:t>,</a:t>
            </a:r>
            <a:r>
              <a:rPr lang="bg-BG" sz="4000" b="1" dirty="0" smtClean="0"/>
              <a:t>причинени от едноклетъчни животни </a:t>
            </a:r>
            <a:endParaRPr lang="bg-BG" sz="40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bg-BG" sz="4000" b="1" dirty="0" smtClean="0"/>
              <a:t>Начини за предпазване </a:t>
            </a:r>
            <a:endParaRPr lang="bg-BG" sz="4000" b="1" dirty="0"/>
          </a:p>
        </p:txBody>
      </p:sp>
      <p:sp>
        <p:nvSpPr>
          <p:cNvPr id="7" name="Rectangle 6"/>
          <p:cNvSpPr/>
          <p:nvPr/>
        </p:nvSpPr>
        <p:spPr>
          <a:xfrm>
            <a:off x="2339752" y="188640"/>
            <a:ext cx="4312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3600" cap="all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  <a:ea typeface="+mj-ea"/>
                <a:cs typeface="+mj-cs"/>
              </a:rPr>
              <a:t> съдържание</a:t>
            </a:r>
            <a:endParaRPr lang="bg-BG" dirty="0"/>
          </a:p>
        </p:txBody>
      </p:sp>
    </p:spTree>
  </p:cSld>
  <p:clrMapOvr>
    <a:masterClrMapping/>
  </p:clrMapOvr>
  <p:transition spd="med">
    <p:wheel spokes="2"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Малария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bg-BG" sz="2800" dirty="0" smtClean="0"/>
              <a:t>Маларията се причинявя от маларийния плазмодий</a:t>
            </a:r>
            <a:r>
              <a:rPr lang="en-US" sz="2800" dirty="0" smtClean="0"/>
              <a:t>.</a:t>
            </a:r>
            <a:r>
              <a:rPr lang="ru-RU" sz="2800" b="1" dirty="0" smtClean="0"/>
              <a:t> Това</a:t>
            </a:r>
            <a:r>
              <a:rPr lang="ru-RU" sz="2800" dirty="0" smtClean="0"/>
              <a:t> е </a:t>
            </a:r>
            <a:r>
              <a:rPr lang="ru-RU" sz="2800" b="1" dirty="0" smtClean="0">
                <a:hlinkClick r:id="rId3" tooltip="Заболяване"/>
              </a:rPr>
              <a:t>заболяване</a:t>
            </a:r>
            <a:r>
              <a:rPr lang="ru-RU" sz="2800" dirty="0" smtClean="0"/>
              <a:t>, причинено от вътреклетъчни </a:t>
            </a:r>
            <a:r>
              <a:rPr lang="ru-RU" sz="2800" b="1" dirty="0" smtClean="0">
                <a:hlinkClick r:id="rId4" tooltip="Паразити"/>
              </a:rPr>
              <a:t>паразити</a:t>
            </a:r>
            <a:r>
              <a:rPr lang="ru-RU" sz="2800" dirty="0" smtClean="0"/>
              <a:t> от род </a:t>
            </a:r>
            <a:r>
              <a:rPr lang="ru-RU" sz="2800" b="1" i="1" dirty="0" smtClean="0">
                <a:hlinkClick r:id="rId5" tooltip="Plasmodium"/>
              </a:rPr>
              <a:t>Plasmodium</a:t>
            </a:r>
            <a:r>
              <a:rPr lang="ru-RU" sz="2800" b="1" dirty="0" smtClean="0"/>
              <a:t>.</a:t>
            </a:r>
            <a:r>
              <a:rPr lang="ru-RU" sz="2800" dirty="0" smtClean="0"/>
              <a:t> Причинителят на заболяването се предава при ухапване от </a:t>
            </a:r>
            <a:r>
              <a:rPr lang="ru-RU" sz="2800" b="1" dirty="0" smtClean="0">
                <a:hlinkClick r:id="rId6" tooltip="Комар"/>
              </a:rPr>
              <a:t>комари</a:t>
            </a:r>
            <a:r>
              <a:rPr lang="ru-RU" sz="2800" dirty="0" smtClean="0"/>
              <a:t> от род </a:t>
            </a:r>
            <a:r>
              <a:rPr lang="ru-RU" sz="2800" b="1" i="1" dirty="0" smtClean="0">
                <a:hlinkClick r:id="rId7" tooltip="Anopheles"/>
              </a:rPr>
              <a:t>Anopheles</a:t>
            </a:r>
            <a:r>
              <a:rPr lang="ru-RU" sz="2800" dirty="0" smtClean="0"/>
              <a:t>. В свободни страни маларията може да се пренесе от хора, пътували в области с голяма честота на случаите на малария. </a:t>
            </a:r>
            <a:endParaRPr lang="bg-BG" sz="2800" dirty="0"/>
          </a:p>
        </p:txBody>
      </p:sp>
      <p:pic>
        <p:nvPicPr>
          <p:cNvPr id="1026" name="Picture 2" descr="C:\Users\Velina\Desktop\index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15616" y="4653136"/>
            <a:ext cx="1980059" cy="2006697"/>
          </a:xfrm>
          <a:prstGeom prst="rect">
            <a:avLst/>
          </a:prstGeom>
          <a:noFill/>
        </p:spPr>
      </p:pic>
      <p:pic>
        <p:nvPicPr>
          <p:cNvPr id="1027" name="Picture 3" descr="C:\Users\Velina\Desktop\images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28184" y="4725144"/>
            <a:ext cx="2438400" cy="18764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3"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10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Сънна болест Симптоми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5472608"/>
          </a:xfr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ru-RU" sz="2800" dirty="0" smtClean="0"/>
              <a:t>1. Повишена нужда за сън — понякога само лека сънливост, друг път дълбок сън (летаргия), от който болните мъчно биват пробуждани. </a:t>
            </a:r>
          </a:p>
          <a:p>
            <a:r>
              <a:rPr lang="ru-RU" sz="2800" dirty="0" smtClean="0"/>
              <a:t>2. Очни смущения — парализа на очните мускули, изразена в двойно виждане или спадане на единия или двата клепача.</a:t>
            </a:r>
          </a:p>
          <a:p>
            <a:r>
              <a:rPr lang="ru-RU" sz="2800" dirty="0" smtClean="0"/>
              <a:t>3. Леко или значително повишаване на температурата — обикновено до 38°С, рядко повече 39—40°С.</a:t>
            </a:r>
            <a:endParaRPr lang="ru-RU" sz="2800" dirty="0"/>
          </a:p>
        </p:txBody>
      </p:sp>
    </p:spTree>
  </p:cSld>
  <p:clrMapOvr>
    <a:masterClrMapping/>
  </p:clrMapOvr>
  <p:transition>
    <p:wheel spokes="8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Сънна болест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bg-BG" sz="2800" dirty="0" smtClean="0"/>
              <a:t>Причинителят на съснната болест е трипанозома и се разпространява от мухата це-це</a:t>
            </a:r>
            <a:r>
              <a:rPr lang="en-US" sz="2800" dirty="0" smtClean="0"/>
              <a:t>.</a:t>
            </a:r>
            <a:r>
              <a:rPr lang="ru-RU" sz="2800" dirty="0" smtClean="0"/>
              <a:t> Те са живородни и се хранят с кръв от големи бозайници, като по този начин са преносители на кръвния паразит Tripanosoma brucei, </a:t>
            </a:r>
            <a:r>
              <a:rPr lang="ru-RU" sz="2800" b="1" dirty="0" smtClean="0"/>
              <a:t>предизвикващ </a:t>
            </a:r>
            <a:r>
              <a:rPr lang="ru-RU" sz="2800" b="1" dirty="0" smtClean="0">
                <a:hlinkClick r:id="rId3" tooltip="Сънна болест"/>
              </a:rPr>
              <a:t>сънна</a:t>
            </a:r>
            <a:r>
              <a:rPr lang="ru-RU" sz="2800" b="1" dirty="0" smtClean="0"/>
              <a:t> болест</a:t>
            </a:r>
            <a:r>
              <a:rPr lang="en-US" sz="2800" b="1" dirty="0" smtClean="0"/>
              <a:t>.</a:t>
            </a:r>
            <a:endParaRPr lang="bg-BG" sz="2800" b="1" dirty="0"/>
          </a:p>
        </p:txBody>
      </p:sp>
      <p:pic>
        <p:nvPicPr>
          <p:cNvPr id="2050" name="Picture 2" descr="C:\Users\Velina\Desktop\cec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4725144"/>
            <a:ext cx="3530857" cy="1866941"/>
          </a:xfrm>
          <a:prstGeom prst="rect">
            <a:avLst/>
          </a:prstGeom>
          <a:noFill/>
        </p:spPr>
      </p:pic>
      <p:pic>
        <p:nvPicPr>
          <p:cNvPr id="2051" name="Picture 3" descr="C:\Users\Velina\Desktop\696919d8f7bb1f618cd9967761bee8e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128" y="4581128"/>
            <a:ext cx="2871280" cy="1849785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ld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Дизентерия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/>
          </a:bodyPr>
          <a:lstStyle/>
          <a:p>
            <a:r>
              <a:rPr lang="ru-RU" b="1" dirty="0" smtClean="0"/>
              <a:t>Дизентерия</a:t>
            </a:r>
            <a:r>
              <a:rPr lang="ru-RU" dirty="0" smtClean="0"/>
              <a:t> е </a:t>
            </a:r>
            <a:r>
              <a:rPr lang="ru-RU" b="1" dirty="0" smtClean="0">
                <a:hlinkClick r:id="rId3" tooltip="Инфекциозно заболяване"/>
              </a:rPr>
              <a:t>инфекциозно заболяване</a:t>
            </a:r>
            <a:r>
              <a:rPr lang="ru-RU" b="1" dirty="0" smtClean="0"/>
              <a:t> </a:t>
            </a:r>
            <a:r>
              <a:rPr lang="ru-RU" dirty="0" smtClean="0"/>
              <a:t>на </a:t>
            </a:r>
            <a:r>
              <a:rPr lang="ru-RU" b="1" dirty="0" smtClean="0">
                <a:hlinkClick r:id="rId4" tooltip="Право черво"/>
              </a:rPr>
              <a:t>червата</a:t>
            </a:r>
            <a:r>
              <a:rPr lang="ru-RU" dirty="0" smtClean="0"/>
              <a:t>, протичащо със силна </a:t>
            </a:r>
            <a:r>
              <a:rPr lang="ru-RU" b="1" dirty="0" smtClean="0">
                <a:hlinkClick r:id="rId5" tooltip="Диария"/>
              </a:rPr>
              <a:t>диария</a:t>
            </a:r>
            <a:r>
              <a:rPr lang="ru-RU" dirty="0" smtClean="0"/>
              <a:t>, а понякога и </a:t>
            </a:r>
            <a:r>
              <a:rPr lang="ru-RU" b="1" dirty="0" smtClean="0">
                <a:hlinkClick r:id="rId6" tooltip="Повръщане"/>
              </a:rPr>
              <a:t>повръщане</a:t>
            </a:r>
            <a:r>
              <a:rPr lang="ru-RU" dirty="0" smtClean="0"/>
              <a:t>. В</a:t>
            </a:r>
            <a:r>
              <a:rPr lang="ru-RU" b="1" dirty="0" smtClean="0"/>
              <a:t> </a:t>
            </a:r>
            <a:r>
              <a:rPr lang="ru-RU" b="1" dirty="0" smtClean="0">
                <a:hlinkClick r:id="rId7" tooltip="Изпражнения"/>
              </a:rPr>
              <a:t>изпражненията</a:t>
            </a:r>
            <a:r>
              <a:rPr lang="ru-RU" b="1" dirty="0" smtClean="0"/>
              <a:t> </a:t>
            </a:r>
            <a:r>
              <a:rPr lang="ru-RU" dirty="0" smtClean="0"/>
              <a:t>се съдържат слуз и </a:t>
            </a:r>
            <a:r>
              <a:rPr lang="ru-RU" b="1" dirty="0" smtClean="0">
                <a:hlinkClick r:id="rId8" tooltip="Кръв"/>
              </a:rPr>
              <a:t>кръв</a:t>
            </a:r>
            <a:r>
              <a:rPr lang="ru-RU" dirty="0" smtClean="0"/>
              <a:t>. Може да нанесе поражения на стомашно-чревния тракт, както и на целия човешки организъм. Причините могат да бъдат </a:t>
            </a:r>
            <a:r>
              <a:rPr lang="ru-RU" b="1" dirty="0" smtClean="0">
                <a:hlinkClick r:id="rId9" tooltip="Бактерия"/>
              </a:rPr>
              <a:t>бактерия</a:t>
            </a:r>
            <a:r>
              <a:rPr lang="ru-RU" dirty="0" smtClean="0"/>
              <a:t>, </a:t>
            </a:r>
            <a:r>
              <a:rPr lang="ru-RU" b="1" dirty="0" smtClean="0">
                <a:hlinkClick r:id="rId10" tooltip="Протозоа"/>
              </a:rPr>
              <a:t>протозоа</a:t>
            </a:r>
            <a:r>
              <a:rPr lang="ru-RU" b="1" dirty="0" smtClean="0"/>
              <a:t>, </a:t>
            </a:r>
            <a:r>
              <a:rPr lang="ru-RU" b="1" dirty="0" smtClean="0">
                <a:hlinkClick r:id="rId11" tooltip="Вирус"/>
              </a:rPr>
              <a:t>вируси</a:t>
            </a:r>
            <a:r>
              <a:rPr lang="ru-RU" b="1" dirty="0" smtClean="0"/>
              <a:t> </a:t>
            </a:r>
            <a:r>
              <a:rPr lang="ru-RU" dirty="0" smtClean="0"/>
              <a:t>Причинява се от дизентерийна </a:t>
            </a:r>
            <a:r>
              <a:rPr lang="ru-RU" b="1" dirty="0" smtClean="0">
                <a:hlinkClick r:id="rId12" tooltip="Амеба"/>
              </a:rPr>
              <a:t>амеба</a:t>
            </a:r>
            <a:r>
              <a:rPr lang="ru-RU" dirty="0" smtClean="0"/>
              <a:t>. Човек се заразява с нея чрез поглъщане.или паразитни червеи.</a:t>
            </a:r>
            <a:endParaRPr lang="bg-BG" dirty="0"/>
          </a:p>
        </p:txBody>
      </p:sp>
      <p:pic>
        <p:nvPicPr>
          <p:cNvPr id="3074" name="Picture 2" descr="C:\Users\Velina\Desktop\2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60232" y="5589240"/>
            <a:ext cx="1584176" cy="1056117"/>
          </a:xfrm>
          <a:prstGeom prst="rect">
            <a:avLst/>
          </a:prstGeom>
          <a:noFill/>
        </p:spPr>
      </p:pic>
      <p:pic>
        <p:nvPicPr>
          <p:cNvPr id="3075" name="Picture 3" descr="C:\Users\Velina\Desktop\ostra_amebna_dizenteria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43808" y="5583114"/>
            <a:ext cx="1274886" cy="1274886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0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Токсоплазмоза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/>
              <a:t>Toxoplasma gondii</a:t>
            </a:r>
            <a:r>
              <a:rPr lang="ru-RU" sz="2800" dirty="0" smtClean="0"/>
              <a:t> е паразитен протозой предизвикващ </a:t>
            </a:r>
            <a:r>
              <a:rPr lang="ru-RU" sz="2800" dirty="0" smtClean="0">
                <a:hlinkClick r:id="rId3" tooltip="Зооноза"/>
              </a:rPr>
              <a:t>зооантронозното</a:t>
            </a:r>
            <a:r>
              <a:rPr lang="ru-RU" sz="2800" dirty="0" smtClean="0"/>
              <a:t> заболяване при всички </a:t>
            </a:r>
            <a:r>
              <a:rPr lang="ru-RU" sz="2800" dirty="0" smtClean="0">
                <a:hlinkClick r:id="rId4" tooltip="Птици"/>
              </a:rPr>
              <a:t>птици</a:t>
            </a:r>
            <a:r>
              <a:rPr lang="ru-RU" sz="2800" dirty="0" smtClean="0"/>
              <a:t> и </a:t>
            </a:r>
            <a:r>
              <a:rPr lang="ru-RU" sz="2800" dirty="0" smtClean="0">
                <a:hlinkClick r:id="rId5" tooltip="Бозайници"/>
              </a:rPr>
              <a:t>бозайници</a:t>
            </a:r>
            <a:r>
              <a:rPr lang="ru-RU" sz="2800" dirty="0" smtClean="0"/>
              <a:t>, включително и човека </a:t>
            </a:r>
            <a:r>
              <a:rPr lang="ru-RU" sz="2800" dirty="0" smtClean="0">
                <a:hlinkClick r:id="rId6" tooltip="Токсоплазмоза (страницата не съществува)"/>
              </a:rPr>
              <a:t>токсоплазмоза</a:t>
            </a:r>
            <a:r>
              <a:rPr lang="ru-RU" sz="2800" dirty="0" smtClean="0"/>
              <a:t>. Крайни гостоприемници са представителите на семейство </a:t>
            </a:r>
            <a:r>
              <a:rPr lang="ru-RU" sz="2800" dirty="0" smtClean="0">
                <a:hlinkClick r:id="rId7" tooltip="Котки"/>
              </a:rPr>
              <a:t>Котки</a:t>
            </a:r>
            <a:r>
              <a:rPr lang="ru-RU" sz="2800" dirty="0" smtClean="0"/>
              <a:t>. Видът е единствен представител на монотипния род </a:t>
            </a:r>
            <a:r>
              <a:rPr lang="ru-RU" sz="2800" b="1" i="1" dirty="0" smtClean="0"/>
              <a:t>Toxoplasma</a:t>
            </a:r>
            <a:r>
              <a:rPr lang="ru-RU" sz="2800" dirty="0" smtClean="0"/>
              <a:t>. </a:t>
            </a:r>
            <a:endParaRPr lang="bg-BG" dirty="0"/>
          </a:p>
        </p:txBody>
      </p:sp>
      <p:pic>
        <p:nvPicPr>
          <p:cNvPr id="4098" name="Picture 2" descr="C:\Users\Velina\Desktop\360px-Toxoplasma_gondii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96136" y="4437112"/>
            <a:ext cx="2088232" cy="2088234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Стомашно чревни разтройства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 Чревните заразни болести - дизентерия, салмонелоза, епидемичен хепатит, колиентерит, холера и други са широко разпространени заболявания, които се наричат още </a:t>
            </a:r>
            <a:r>
              <a:rPr lang="ru-RU" b="1" dirty="0" smtClean="0"/>
              <a:t>болести на лошата хигиена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smtClean="0"/>
              <a:t>        Причинителите им са </a:t>
            </a:r>
            <a:r>
              <a:rPr lang="ru-RU" b="1" dirty="0" smtClean="0"/>
              <a:t>разнообразни болестотворни микроорганизми</a:t>
            </a:r>
            <a:r>
              <a:rPr lang="ru-RU" dirty="0" smtClean="0"/>
              <a:t>, които се отличават със значителна устойчивост в околната среда - вода, почва, хранителни продукти. </a:t>
            </a:r>
            <a:br>
              <a:rPr lang="ru-RU" dirty="0" smtClean="0"/>
            </a:br>
            <a:r>
              <a:rPr lang="ru-RU" dirty="0" smtClean="0"/>
              <a:t>        Тези заболявания протичат с голямо разнообразие на клиничната картина, но най - характерните оплаквания са: </a:t>
            </a:r>
            <a:r>
              <a:rPr lang="ru-RU" b="1" dirty="0" smtClean="0"/>
              <a:t>чревното разстройство, повръщането </a:t>
            </a:r>
            <a:r>
              <a:rPr lang="ru-RU" dirty="0" smtClean="0"/>
              <a:t>и </a:t>
            </a:r>
            <a:r>
              <a:rPr lang="ru-RU" b="1" dirty="0" smtClean="0"/>
              <a:t>високата температура</a:t>
            </a:r>
            <a:r>
              <a:rPr lang="ru-RU" dirty="0" smtClean="0"/>
              <a:t>. При хепатит тип А, след тези общи симптоми се наблюдава: </a:t>
            </a:r>
            <a:r>
              <a:rPr lang="ru-RU" b="1" dirty="0" smtClean="0"/>
              <a:t>потъмняване на урината (цвят на тъмна бира), избледняване на изпражненията, пожълтяване на кожата и видимите лигавици</a:t>
            </a:r>
            <a:r>
              <a:rPr lang="ru-RU" dirty="0" smtClean="0"/>
              <a:t>. </a:t>
            </a:r>
            <a:endParaRPr lang="bg-BG" dirty="0"/>
          </a:p>
        </p:txBody>
      </p:sp>
    </p:spTree>
  </p:cSld>
  <p:clrMapOvr>
    <a:masterClrMapping/>
  </p:clrMapOvr>
  <p:transition>
    <p:strips dir="ru"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Начини за предпазване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lnSpcReduction="10000"/>
          </a:bodyPr>
          <a:lstStyle/>
          <a:p>
            <a:r>
              <a:rPr lang="bg-BG" sz="2800" dirty="0" smtClean="0"/>
              <a:t>Трябва да се поддържаме чисти и да спазваме добра хигиена</a:t>
            </a:r>
            <a:r>
              <a:rPr lang="en-US" sz="2800" dirty="0" smtClean="0"/>
              <a:t>.</a:t>
            </a:r>
            <a:endParaRPr lang="bg-BG" sz="2800" dirty="0" smtClean="0"/>
          </a:p>
          <a:p>
            <a:r>
              <a:rPr lang="bg-BG" sz="2800" dirty="0" smtClean="0"/>
              <a:t>Никога не пийте вода от реки и потоци</a:t>
            </a:r>
            <a:r>
              <a:rPr lang="en-US" sz="2800" dirty="0" smtClean="0"/>
              <a:t>,</a:t>
            </a:r>
            <a:r>
              <a:rPr lang="bg-BG" sz="2800" dirty="0" smtClean="0"/>
              <a:t> дори и високо в планината</a:t>
            </a:r>
            <a:r>
              <a:rPr lang="en-US" sz="2800" dirty="0" smtClean="0"/>
              <a:t>.</a:t>
            </a:r>
            <a:endParaRPr lang="bg-BG" sz="2800" dirty="0" smtClean="0"/>
          </a:p>
          <a:p>
            <a:r>
              <a:rPr lang="bg-BG" sz="2800" dirty="0" smtClean="0"/>
              <a:t>Почиствайте котешката тоалетна всеки ден</a:t>
            </a:r>
            <a:r>
              <a:rPr lang="en-US" sz="2800" dirty="0" smtClean="0"/>
              <a:t>,</a:t>
            </a:r>
            <a:r>
              <a:rPr lang="bg-BG" sz="2800" dirty="0" smtClean="0"/>
              <a:t>а ако имате слаба имуннасистема помолете друг да го направи</a:t>
            </a:r>
            <a:r>
              <a:rPr lang="en-US" sz="2800" dirty="0" smtClean="0"/>
              <a:t>.</a:t>
            </a:r>
          </a:p>
          <a:p>
            <a:r>
              <a:rPr lang="bg-BG" sz="2800" dirty="0" smtClean="0"/>
              <a:t>Използвайте отделни дъски за рязяне на различни продукти</a:t>
            </a:r>
            <a:r>
              <a:rPr lang="en-US" sz="2800" dirty="0" smtClean="0"/>
              <a:t>.</a:t>
            </a:r>
          </a:p>
          <a:p>
            <a:r>
              <a:rPr lang="bg-BG" sz="2800" dirty="0" smtClean="0"/>
              <a:t>Измивайте добре плодовете и зеленчуците</a:t>
            </a:r>
            <a:r>
              <a:rPr lang="en-US" sz="2800" dirty="0" smtClean="0"/>
              <a:t>.</a:t>
            </a:r>
            <a:endParaRPr lang="bg-BG" sz="2800" dirty="0" smtClean="0"/>
          </a:p>
          <a:p>
            <a:r>
              <a:rPr lang="bg-BG" sz="2800" dirty="0" smtClean="0"/>
              <a:t>Използвайте само обработена тор</a:t>
            </a:r>
            <a:r>
              <a:rPr lang="en-US" sz="2800" dirty="0" smtClean="0"/>
              <a:t>.</a:t>
            </a:r>
          </a:p>
          <a:p>
            <a:endParaRPr lang="bg-BG" sz="2800" dirty="0"/>
          </a:p>
        </p:txBody>
      </p:sp>
    </p:spTree>
  </p:cSld>
  <p:clrMapOvr>
    <a:masterClrMapping/>
  </p:clrMapOvr>
  <p:transition>
    <p:newsflash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110</TotalTime>
  <Words>366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Trek</vt:lpstr>
      <vt:lpstr>Изготвил: велина маленова                      зорница милева           7а клас </vt:lpstr>
      <vt:lpstr>                      </vt:lpstr>
      <vt:lpstr>Малария</vt:lpstr>
      <vt:lpstr>Сънна болест Симптоми</vt:lpstr>
      <vt:lpstr>Сънна болест</vt:lpstr>
      <vt:lpstr>Дизентерия </vt:lpstr>
      <vt:lpstr>Токсоплазмоза </vt:lpstr>
      <vt:lpstr>Стомашно чревни разтройства</vt:lpstr>
      <vt:lpstr>Начини за предпазване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Изготвил: велина маленова                      зорница милева           7а клас </dc:title>
  <dc:creator>Velina</dc:creator>
  <cp:lastModifiedBy>Velina</cp:lastModifiedBy>
  <cp:revision>2</cp:revision>
  <dcterms:created xsi:type="dcterms:W3CDTF">2016-11-04T03:22:39Z</dcterms:created>
  <dcterms:modified xsi:type="dcterms:W3CDTF">2016-11-04T09:59:40Z</dcterms:modified>
</cp:coreProperties>
</file>