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AB49FE5-828D-4805-B61B-36B3EC1DDD5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F2A587-8294-4A95-921C-3485DF2611B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6" y="714356"/>
            <a:ext cx="8672514" cy="2041529"/>
          </a:xfrm>
        </p:spPr>
        <p:txBody>
          <a:bodyPr>
            <a:normAutofit/>
          </a:bodyPr>
          <a:lstStyle/>
          <a:p>
            <a:r>
              <a:rPr lang="bg-BG" b="1" i="1" spc="-150" dirty="0" smtClean="0"/>
              <a:t>Болести при човека ,причинени</a:t>
            </a:r>
            <a:br>
              <a:rPr lang="bg-BG" b="1" i="1" spc="-150" dirty="0" smtClean="0"/>
            </a:br>
            <a:r>
              <a:rPr lang="bg-BG" b="1" i="1" spc="-150" dirty="0" smtClean="0"/>
              <a:t>от едноклетъчни животни</a:t>
            </a:r>
            <a:endParaRPr lang="bg-BG" b="1" i="1" spc="-1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929066"/>
            <a:ext cx="6500858" cy="1752600"/>
          </a:xfrm>
        </p:spPr>
        <p:txBody>
          <a:bodyPr>
            <a:normAutofit/>
          </a:bodyPr>
          <a:lstStyle/>
          <a:p>
            <a:r>
              <a:rPr lang="bg-BG" b="1" dirty="0" smtClean="0"/>
              <a:t>Изготвили:</a:t>
            </a:r>
          </a:p>
          <a:p>
            <a:r>
              <a:rPr lang="bg-BG" b="1" dirty="0" smtClean="0"/>
              <a:t>Стоян </a:t>
            </a:r>
            <a:r>
              <a:rPr lang="bg-BG" b="1" dirty="0" err="1" smtClean="0"/>
              <a:t>Клявков</a:t>
            </a:r>
            <a:r>
              <a:rPr lang="bg-BG" b="1" dirty="0" smtClean="0"/>
              <a:t> – 7а клас</a:t>
            </a:r>
          </a:p>
          <a:p>
            <a:r>
              <a:rPr lang="bg-BG" b="1" dirty="0" smtClean="0"/>
              <a:t>Кристиан Хубенов – 7а </a:t>
            </a:r>
            <a:r>
              <a:rPr lang="bg-BG" b="1" dirty="0" smtClean="0"/>
              <a:t>клас</a:t>
            </a:r>
          </a:p>
          <a:p>
            <a:r>
              <a:rPr lang="bg-BG" b="1" dirty="0" smtClean="0"/>
              <a:t>ОУ”Стоян Михайловски”-гр.Пловдив</a:t>
            </a:r>
            <a:endParaRPr lang="bg-BG" b="1" dirty="0" smtClean="0"/>
          </a:p>
          <a:p>
            <a:endParaRPr lang="bg-BG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395536" y="1196752"/>
            <a:ext cx="806489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2200" dirty="0" smtClean="0"/>
              <a:t>Използвайте отделна дъска  за рязане на месо и риба , измивайте я  внимателно,  така както и ръцете.</a:t>
            </a:r>
          </a:p>
          <a:p>
            <a:pPr>
              <a:buFont typeface="Wingdings" pitchFamily="2" charset="2"/>
              <a:buChar char="Ø"/>
            </a:pPr>
            <a:endParaRPr lang="bg-BG" sz="2200" dirty="0" smtClean="0"/>
          </a:p>
          <a:p>
            <a:pPr>
              <a:buFont typeface="Wingdings" pitchFamily="2" charset="2"/>
              <a:buChar char="Ø"/>
            </a:pPr>
            <a:r>
              <a:rPr lang="bg-BG" sz="2200" dirty="0" smtClean="0"/>
              <a:t>Измивайте много добре плодовете и зеленчуците преди ядене.</a:t>
            </a:r>
          </a:p>
          <a:p>
            <a:pPr>
              <a:buFont typeface="Wingdings" pitchFamily="2" charset="2"/>
              <a:buChar char="Ø"/>
            </a:pPr>
            <a:endParaRPr lang="bg-BG" sz="2200" dirty="0" smtClean="0"/>
          </a:p>
          <a:p>
            <a:pPr>
              <a:buFont typeface="Wingdings" pitchFamily="2" charset="2"/>
              <a:buChar char="Ø"/>
            </a:pPr>
            <a:r>
              <a:rPr lang="bg-BG" sz="2200" dirty="0" smtClean="0"/>
              <a:t>Не използвайте в градината си необработена тор. </a:t>
            </a:r>
          </a:p>
          <a:p>
            <a:pPr>
              <a:buFont typeface="Wingdings" pitchFamily="2" charset="2"/>
              <a:buChar char="Ø"/>
            </a:pPr>
            <a:endParaRPr lang="bg-BG" sz="2200" dirty="0" smtClean="0"/>
          </a:p>
          <a:p>
            <a:pPr>
              <a:buFont typeface="Wingdings" pitchFamily="2" charset="2"/>
              <a:buChar char="Ø"/>
            </a:pPr>
            <a:r>
              <a:rPr lang="bg-BG" sz="2200" dirty="0" smtClean="0"/>
              <a:t>Не яжте месо, което не е преминало през достатъчна топлинна обработка.</a:t>
            </a:r>
          </a:p>
          <a:p>
            <a:pPr>
              <a:buFont typeface="Wingdings" pitchFamily="2" charset="2"/>
              <a:buChar char="Ø"/>
            </a:pPr>
            <a:endParaRPr lang="bg-BG" sz="2200" dirty="0" smtClean="0"/>
          </a:p>
        </p:txBody>
      </p:sp>
      <p:pic>
        <p:nvPicPr>
          <p:cNvPr id="3" name="Картина 2" descr="домат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386257"/>
            <a:ext cx="3027040" cy="2471743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069848"/>
          </a:xfrm>
        </p:spPr>
        <p:txBody>
          <a:bodyPr>
            <a:normAutofit/>
          </a:bodyPr>
          <a:lstStyle/>
          <a:p>
            <a:r>
              <a:rPr lang="bg-BG" sz="4800" u="sng" dirty="0" smtClean="0"/>
              <a:t>Благодарим за вниманието</a:t>
            </a:r>
            <a:r>
              <a:rPr lang="bg-BG" sz="4800" dirty="0" smtClean="0"/>
              <a:t>!</a:t>
            </a:r>
            <a:endParaRPr lang="bg-BG" sz="4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785794"/>
            <a:ext cx="7772400" cy="64294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g-BG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Съдържание</a:t>
            </a:r>
            <a:endParaRPr lang="bg-BG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2143116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bg-BG" sz="4000" dirty="0" smtClean="0"/>
              <a:t>  Болести при човека</a:t>
            </a:r>
            <a:endParaRPr lang="bg-BG" sz="4000" dirty="0"/>
          </a:p>
          <a:p>
            <a:pPr marL="400050" indent="-400050">
              <a:buFont typeface="+mj-lt"/>
              <a:buAutoNum type="romanUcPeriod"/>
            </a:pPr>
            <a:endParaRPr lang="bg-BG" sz="4000" dirty="0" smtClean="0"/>
          </a:p>
          <a:p>
            <a:pPr marL="400050" indent="-400050">
              <a:buFont typeface="+mj-lt"/>
              <a:buAutoNum type="romanUcPeriod"/>
            </a:pPr>
            <a:r>
              <a:rPr lang="bg-BG" sz="4000" dirty="0" smtClean="0"/>
              <a:t>  Как да се предпазим от едноклетъчните паразити</a:t>
            </a:r>
            <a:endParaRPr lang="bg-BG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bg-BG" sz="4800" dirty="0" smtClean="0"/>
              <a:t>Болести при човека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401080" cy="4860048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Ø"/>
            </a:pPr>
            <a:r>
              <a:rPr lang="bg-BG" sz="3600" u="sng" dirty="0" smtClean="0"/>
              <a:t>Малария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bg-BG" sz="3600" u="sng" dirty="0" smtClean="0"/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bg-BG" sz="2400" b="1" u="sng" dirty="0" smtClean="0"/>
              <a:t>Маларията</a:t>
            </a:r>
            <a:r>
              <a:rPr lang="bg-BG" sz="2400" dirty="0" smtClean="0"/>
              <a:t> е заболяване , което е причинено от паразита </a:t>
            </a:r>
            <a:r>
              <a:rPr lang="bg-BG" sz="2400" b="1" u="sng" dirty="0" smtClean="0"/>
              <a:t>малариен плазмодий</a:t>
            </a:r>
            <a:r>
              <a:rPr lang="bg-BG" sz="2400" dirty="0" smtClean="0"/>
              <a:t>. Разпространява се чрез ухапване от комари.Симптомите на болеста са </a:t>
            </a:r>
            <a:r>
              <a:rPr lang="bg-BG" sz="2400" i="1" dirty="0" smtClean="0"/>
              <a:t>втрисане,изпотяване и висока температура (малариен пристъп</a:t>
            </a:r>
            <a:r>
              <a:rPr lang="bg-BG" sz="2400" dirty="0" smtClean="0"/>
              <a:t>)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bg-BG" sz="3600" dirty="0"/>
          </a:p>
        </p:txBody>
      </p:sp>
      <p:pic>
        <p:nvPicPr>
          <p:cNvPr id="4" name="Picture 3" descr="Mature_Plasmodium_malariae_schizont_PHIL_2715_l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7204" y="4786322"/>
            <a:ext cx="2881863" cy="19435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6" name="Straight Arrow Connector 5"/>
          <p:cNvCxnSpPr/>
          <p:nvPr/>
        </p:nvCxnSpPr>
        <p:spPr>
          <a:xfrm>
            <a:off x="3214678" y="5357826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3848" y="5589240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2976" y="5357826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Малариен плазмодий</a:t>
            </a:r>
            <a:endParaRPr lang="bg-BG" sz="2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dirty="0" smtClean="0"/>
              <a:t>Сънна болест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b="1" u="sng" dirty="0" smtClean="0"/>
              <a:t>Сънната болест </a:t>
            </a:r>
            <a:r>
              <a:rPr lang="bg-BG" sz="2400" dirty="0" smtClean="0"/>
              <a:t> е заболяване причинено от паразита </a:t>
            </a:r>
            <a:r>
              <a:rPr lang="bg-BG" sz="2400" b="1" u="sng" dirty="0" err="1" smtClean="0"/>
              <a:t>трипанозома</a:t>
            </a:r>
            <a:r>
              <a:rPr lang="bg-BG" sz="2400" dirty="0" smtClean="0"/>
              <a:t>. Пренася се чрез ухапване от мухата </a:t>
            </a:r>
            <a:r>
              <a:rPr lang="bg-BG" sz="2400" b="1" u="sng" dirty="0" err="1" smtClean="0"/>
              <a:t>це-це</a:t>
            </a:r>
            <a:r>
              <a:rPr lang="bg-BG" sz="2400" b="1" u="sng" dirty="0" smtClean="0"/>
              <a:t>.</a:t>
            </a: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ru-RU" sz="2400" dirty="0" err="1" smtClean="0"/>
              <a:t>Съществуват</a:t>
            </a:r>
            <a:r>
              <a:rPr lang="ru-RU" sz="2400" dirty="0" smtClean="0"/>
              <a:t> два подвида на </a:t>
            </a:r>
            <a:r>
              <a:rPr lang="ru-RU" sz="2400" dirty="0" err="1" smtClean="0"/>
              <a:t>болеста</a:t>
            </a:r>
            <a:r>
              <a:rPr lang="ru-RU" sz="2400" dirty="0" smtClean="0"/>
              <a:t>:</a:t>
            </a:r>
            <a:r>
              <a:rPr lang="en-US" sz="2400" dirty="0" smtClean="0"/>
              <a:t> </a:t>
            </a:r>
            <a:endParaRPr lang="bg-BG" sz="2400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dirty="0" smtClean="0"/>
              <a:t>при домашни любимци и диви животни		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dirty="0" smtClean="0"/>
              <a:t>при хора</a:t>
            </a:r>
            <a:br>
              <a:rPr lang="bg-BG" sz="2400" dirty="0" smtClean="0"/>
            </a:br>
            <a:endParaRPr lang="bg-BG" sz="2400" dirty="0"/>
          </a:p>
        </p:txBody>
      </p:sp>
      <p:pic>
        <p:nvPicPr>
          <p:cNvPr id="4" name="Картина 3" descr="ce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725144"/>
            <a:ext cx="2859575" cy="1512000"/>
          </a:xfrm>
          <a:prstGeom prst="rect">
            <a:avLst/>
          </a:prstGeom>
        </p:spPr>
      </p:pic>
      <p:pic>
        <p:nvPicPr>
          <p:cNvPr id="5" name="Картина 4" descr="250px-Trypanosoma_sp._PHIL_613_lo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653136"/>
            <a:ext cx="2858400" cy="1565489"/>
          </a:xfrm>
          <a:prstGeom prst="rect">
            <a:avLst/>
          </a:prstGeom>
        </p:spPr>
      </p:pic>
      <p:sp>
        <p:nvSpPr>
          <p:cNvPr id="6" name="Текстово поле 5"/>
          <p:cNvSpPr txBox="1"/>
          <p:nvPr/>
        </p:nvSpPr>
        <p:spPr>
          <a:xfrm>
            <a:off x="539552" y="6237312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err="1" smtClean="0"/>
              <a:t>Трипанозома</a:t>
            </a:r>
            <a:endParaRPr lang="bg-BG" sz="2400" dirty="0"/>
          </a:p>
        </p:txBody>
      </p:sp>
      <p:sp>
        <p:nvSpPr>
          <p:cNvPr id="7" name="Текстово поле 6"/>
          <p:cNvSpPr txBox="1"/>
          <p:nvPr/>
        </p:nvSpPr>
        <p:spPr>
          <a:xfrm>
            <a:off x="6215074" y="628652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Муха </a:t>
            </a:r>
            <a:r>
              <a:rPr lang="bg-BG" sz="2000" dirty="0" err="1" smtClean="0"/>
              <a:t>Це-Це</a:t>
            </a:r>
            <a:endParaRPr lang="bg-BG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bg-BG" dirty="0" err="1" smtClean="0"/>
              <a:t>Трихомониаза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75252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b="1" u="sng" dirty="0" err="1" smtClean="0"/>
              <a:t>Трихомониазата</a:t>
            </a:r>
            <a:r>
              <a:rPr lang="bg-BG" sz="2400" dirty="0" smtClean="0"/>
              <a:t> е болест, която се предава по полов път. Причинителят е </a:t>
            </a:r>
            <a:r>
              <a:rPr lang="bg-BG" sz="2400" b="1" u="sng" dirty="0" err="1" smtClean="0"/>
              <a:t>трихомонас</a:t>
            </a:r>
            <a:r>
              <a:rPr lang="bg-BG" sz="2400" b="1" u="sng" dirty="0" smtClean="0"/>
              <a:t> </a:t>
            </a:r>
            <a:r>
              <a:rPr lang="bg-BG" sz="2400" b="1" u="sng" dirty="0" err="1" smtClean="0"/>
              <a:t>вагиналис</a:t>
            </a:r>
            <a:r>
              <a:rPr lang="bg-BG" sz="2400" dirty="0" smtClean="0"/>
              <a:t>.</a:t>
            </a:r>
            <a:br>
              <a:rPr lang="bg-BG" sz="2400" dirty="0" smtClean="0"/>
            </a:br>
            <a:r>
              <a:rPr lang="bg-BG" sz="2400" dirty="0" smtClean="0"/>
              <a:t>Среща се при двата пола и се предава се по полов път.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dirty="0" smtClean="0"/>
              <a:t>Симптоми при жените:</a:t>
            </a:r>
            <a:br>
              <a:rPr lang="bg-BG" sz="2400" dirty="0" smtClean="0"/>
            </a:br>
            <a:r>
              <a:rPr lang="bg-BG" sz="2400" i="1" dirty="0" smtClean="0"/>
              <a:t>Сърбеж, </a:t>
            </a:r>
            <a:r>
              <a:rPr lang="bg-BG" sz="2400" i="1" dirty="0" err="1" smtClean="0"/>
              <a:t>дискомфорт</a:t>
            </a:r>
            <a:r>
              <a:rPr lang="bg-BG" sz="2400" i="1" dirty="0" smtClean="0"/>
              <a:t>, болка при полов контакт</a:t>
            </a:r>
            <a:r>
              <a:rPr lang="bg-BG" sz="2400" dirty="0" smtClean="0"/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dirty="0" smtClean="0"/>
              <a:t>Симптоми при мъжете:</a:t>
            </a:r>
            <a:br>
              <a:rPr lang="bg-BG" sz="2400" dirty="0" smtClean="0"/>
            </a:br>
            <a:r>
              <a:rPr lang="bg-BG" sz="2400" i="1" dirty="0" smtClean="0"/>
              <a:t>Сърбеж и зачервяване на канала</a:t>
            </a:r>
            <a:r>
              <a:rPr lang="bg-BG" sz="2400" dirty="0" smtClean="0"/>
              <a:t>.</a:t>
            </a:r>
            <a:br>
              <a:rPr lang="bg-BG" sz="2400" dirty="0" smtClean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 smtClean="0"/>
              <a:t>	</a:t>
            </a:r>
            <a:endParaRPr lang="bg-BG" sz="2400" dirty="0"/>
          </a:p>
        </p:txBody>
      </p:sp>
      <p:pic>
        <p:nvPicPr>
          <p:cNvPr id="1026" name="Picture 2" descr="C:\Users\kristian\Desktop\vaginaslis trichomon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149080"/>
            <a:ext cx="1751290" cy="2412000"/>
          </a:xfrm>
          <a:prstGeom prst="rect">
            <a:avLst/>
          </a:prstGeom>
          <a:noFill/>
        </p:spPr>
      </p:pic>
      <p:cxnSp>
        <p:nvCxnSpPr>
          <p:cNvPr id="6" name="Съединител &quot;права стрелка&quot; 5"/>
          <p:cNvCxnSpPr/>
          <p:nvPr/>
        </p:nvCxnSpPr>
        <p:spPr>
          <a:xfrm>
            <a:off x="3779912" y="5661248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ово поле 6"/>
          <p:cNvSpPr txBox="1"/>
          <p:nvPr/>
        </p:nvSpPr>
        <p:spPr>
          <a:xfrm>
            <a:off x="500034" y="542926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err="1" smtClean="0"/>
              <a:t>Трихомонас</a:t>
            </a:r>
            <a:r>
              <a:rPr lang="bg-BG" sz="2400" dirty="0" smtClean="0"/>
              <a:t> </a:t>
            </a:r>
            <a:r>
              <a:rPr lang="bg-BG" sz="2400" dirty="0" err="1" smtClean="0"/>
              <a:t>вагиналис</a:t>
            </a:r>
            <a:endParaRPr lang="bg-BG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bg-BG" dirty="0" smtClean="0"/>
              <a:t>Дизентерия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sz="2400" b="1" u="sng" dirty="0" smtClean="0"/>
              <a:t>Дизентерията</a:t>
            </a:r>
            <a:r>
              <a:rPr lang="bg-BG" sz="2400" dirty="0" smtClean="0"/>
              <a:t> е  инфекциозно заболяване  на червата.</a:t>
            </a:r>
          </a:p>
          <a:p>
            <a:pPr>
              <a:buNone/>
            </a:pPr>
            <a:r>
              <a:rPr lang="bg-BG" sz="2400" dirty="0" smtClean="0"/>
              <a:t>Съпровождащо се от силна диария , а понякога и повръщане.Причинител е </a:t>
            </a:r>
            <a:r>
              <a:rPr lang="bg-BG" sz="2400" b="1" u="sng" dirty="0" smtClean="0"/>
              <a:t>дизинтерийната амеба</a:t>
            </a:r>
            <a:r>
              <a:rPr lang="bg-BG" sz="2400" dirty="0" smtClean="0"/>
              <a:t>.</a:t>
            </a:r>
          </a:p>
          <a:p>
            <a:pPr>
              <a:buNone/>
            </a:pPr>
            <a:r>
              <a:rPr lang="bg-BG" sz="2400" dirty="0" smtClean="0"/>
              <a:t>Разпространява се чрез поглъщане  на замърсени хранителни продукти или контакт с болен.</a:t>
            </a:r>
          </a:p>
          <a:p>
            <a:pPr>
              <a:buNone/>
            </a:pPr>
            <a:r>
              <a:rPr lang="bg-BG" sz="2400" dirty="0" smtClean="0"/>
              <a:t>Болеста може да нанесе поражения на стомашно-чревния тракт и целия човешки организъм.</a:t>
            </a:r>
          </a:p>
          <a:p>
            <a:pPr>
              <a:buNone/>
            </a:pPr>
            <a:endParaRPr lang="bg-BG" sz="2400" dirty="0" smtClean="0">
              <a:solidFill>
                <a:schemeClr val="accent2"/>
              </a:solidFill>
            </a:endParaRPr>
          </a:p>
        </p:txBody>
      </p:sp>
      <p:pic>
        <p:nvPicPr>
          <p:cNvPr id="4" name="Picture 3" descr="entamoe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5301208"/>
            <a:ext cx="3219667" cy="1404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14348" y="5643578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Дизинтерийна амеба</a:t>
            </a:r>
            <a:endParaRPr lang="bg-BG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29058" y="592933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dirty="0" smtClean="0"/>
              <a:t>Токсоплазмоза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400" b="1" u="sng" dirty="0" err="1" smtClean="0"/>
              <a:t>Токсоплазмозата</a:t>
            </a:r>
            <a:r>
              <a:rPr lang="ru-RU" sz="3400" dirty="0" smtClean="0"/>
              <a:t> е остро </a:t>
            </a:r>
            <a:r>
              <a:rPr lang="ru-RU" sz="3400" dirty="0" err="1" smtClean="0"/>
              <a:t>протичащо</a:t>
            </a:r>
            <a:r>
              <a:rPr lang="ru-RU" sz="3400" dirty="0" smtClean="0"/>
              <a:t> </a:t>
            </a:r>
            <a:r>
              <a:rPr lang="ru-RU" sz="3400" dirty="0" err="1" smtClean="0"/>
              <a:t>паразитно</a:t>
            </a:r>
            <a:r>
              <a:rPr lang="ru-RU" sz="3400" dirty="0" smtClean="0"/>
              <a:t> </a:t>
            </a:r>
            <a:r>
              <a:rPr lang="ru-RU" sz="3400" dirty="0" err="1" smtClean="0"/>
              <a:t>заболяване</a:t>
            </a:r>
            <a:r>
              <a:rPr lang="ru-RU" sz="3400" dirty="0" smtClean="0"/>
              <a:t>, причинено от </a:t>
            </a:r>
            <a:r>
              <a:rPr lang="ru-RU" sz="3400" dirty="0" err="1" smtClean="0"/>
              <a:t>едноклетъчен</a:t>
            </a:r>
            <a:r>
              <a:rPr lang="ru-RU" sz="3400" dirty="0" smtClean="0"/>
              <a:t> паразит, наречен </a:t>
            </a:r>
            <a:r>
              <a:rPr lang="ru-RU" sz="3400" b="1" u="sng" dirty="0" smtClean="0"/>
              <a:t>Токсоплазма </a:t>
            </a:r>
            <a:r>
              <a:rPr lang="ru-RU" sz="3400" b="1" u="sng" dirty="0" err="1" smtClean="0"/>
              <a:t>гондии</a:t>
            </a:r>
            <a:r>
              <a:rPr lang="ru-RU" sz="3400" dirty="0" smtClean="0"/>
              <a:t>.</a:t>
            </a:r>
            <a:br>
              <a:rPr lang="ru-RU" sz="3400" dirty="0" smtClean="0"/>
            </a:br>
            <a:r>
              <a:rPr lang="ru-RU" sz="3400" dirty="0" err="1" smtClean="0"/>
              <a:t>Междинни</a:t>
            </a:r>
            <a:r>
              <a:rPr lang="ru-RU" sz="3400" dirty="0" smtClean="0"/>
              <a:t> </a:t>
            </a:r>
            <a:r>
              <a:rPr lang="ru-RU" sz="3400" dirty="0" err="1" smtClean="0"/>
              <a:t>гостоприемници</a:t>
            </a:r>
            <a:r>
              <a:rPr lang="ru-RU" sz="3400" dirty="0" smtClean="0"/>
              <a:t>- </a:t>
            </a:r>
            <a:r>
              <a:rPr lang="ru-RU" sz="3400" dirty="0" err="1" smtClean="0"/>
              <a:t>домашни</a:t>
            </a:r>
            <a:r>
              <a:rPr lang="ru-RU" sz="3400" dirty="0" smtClean="0"/>
              <a:t>, диви </a:t>
            </a:r>
            <a:r>
              <a:rPr lang="ru-RU" sz="3400" dirty="0" err="1" smtClean="0"/>
              <a:t>животни</a:t>
            </a:r>
            <a:r>
              <a:rPr lang="ru-RU" sz="3400" dirty="0" smtClean="0"/>
              <a:t> и </a:t>
            </a:r>
            <a:r>
              <a:rPr lang="ru-RU" sz="3400" dirty="0" err="1" smtClean="0"/>
              <a:t>човека</a:t>
            </a:r>
            <a:r>
              <a:rPr lang="ru-RU" sz="3400" dirty="0" smtClean="0"/>
              <a:t>. </a:t>
            </a:r>
            <a:r>
              <a:rPr lang="ru-RU" sz="3400" dirty="0" err="1" smtClean="0"/>
              <a:t>Краен</a:t>
            </a:r>
            <a:r>
              <a:rPr lang="ru-RU" sz="3400" dirty="0" smtClean="0"/>
              <a:t> </a:t>
            </a:r>
            <a:r>
              <a:rPr lang="ru-RU" sz="3400" dirty="0" err="1" smtClean="0"/>
              <a:t>гостоприемник</a:t>
            </a:r>
            <a:r>
              <a:rPr lang="ru-RU" sz="3400" dirty="0" smtClean="0"/>
              <a:t>- </a:t>
            </a:r>
            <a:r>
              <a:rPr lang="ru-RU" sz="3400" dirty="0" err="1" smtClean="0"/>
              <a:t>котки</a:t>
            </a:r>
            <a:r>
              <a:rPr lang="ru-RU" sz="3400" dirty="0" smtClean="0"/>
              <a:t>. </a:t>
            </a:r>
            <a:br>
              <a:rPr lang="ru-RU" sz="3400" dirty="0" smtClean="0"/>
            </a:br>
            <a:r>
              <a:rPr lang="ru-RU" sz="3400" dirty="0" err="1" smtClean="0"/>
              <a:t>Най-често</a:t>
            </a:r>
            <a:r>
              <a:rPr lang="ru-RU" sz="3400" dirty="0" smtClean="0"/>
              <a:t> </a:t>
            </a:r>
            <a:r>
              <a:rPr lang="ru-RU" sz="3400" dirty="0" err="1" smtClean="0"/>
              <a:t>инфекцията</a:t>
            </a:r>
            <a:r>
              <a:rPr lang="ru-RU" sz="3400" dirty="0" smtClean="0"/>
              <a:t> </a:t>
            </a:r>
            <a:r>
              <a:rPr lang="ru-RU" sz="3400" dirty="0" err="1" smtClean="0"/>
              <a:t>настъпва</a:t>
            </a:r>
            <a:r>
              <a:rPr lang="ru-RU" sz="3400" dirty="0" smtClean="0"/>
              <a:t> при </a:t>
            </a:r>
            <a:r>
              <a:rPr lang="ru-RU" sz="3400" dirty="0" err="1" smtClean="0"/>
              <a:t>консумация</a:t>
            </a:r>
            <a:r>
              <a:rPr lang="ru-RU" sz="3400" dirty="0" smtClean="0"/>
              <a:t> на </a:t>
            </a:r>
            <a:r>
              <a:rPr lang="ru-RU" sz="3400" dirty="0" err="1" smtClean="0"/>
              <a:t>недобре</a:t>
            </a:r>
            <a:r>
              <a:rPr lang="ru-RU" sz="3400" dirty="0" smtClean="0"/>
              <a:t> </a:t>
            </a:r>
            <a:r>
              <a:rPr lang="ru-RU" sz="3400" dirty="0" err="1" smtClean="0"/>
              <a:t>кулинарно</a:t>
            </a:r>
            <a:r>
              <a:rPr lang="ru-RU" sz="3400" dirty="0" smtClean="0"/>
              <a:t> </a:t>
            </a:r>
            <a:r>
              <a:rPr lang="ru-RU" sz="3400" dirty="0" err="1" smtClean="0"/>
              <a:t>обработено</a:t>
            </a:r>
            <a:r>
              <a:rPr lang="ru-RU" sz="3400" dirty="0" smtClean="0"/>
              <a:t> </a:t>
            </a:r>
            <a:r>
              <a:rPr lang="ru-RU" sz="3400" dirty="0" err="1" smtClean="0"/>
              <a:t>месо</a:t>
            </a:r>
            <a:r>
              <a:rPr lang="ru-RU" sz="3400" dirty="0" smtClean="0"/>
              <a:t>, много </a:t>
            </a:r>
            <a:r>
              <a:rPr lang="ru-RU" sz="3400" dirty="0" err="1" smtClean="0"/>
              <a:t>често</a:t>
            </a:r>
            <a:r>
              <a:rPr lang="ru-RU" sz="3400" dirty="0" smtClean="0"/>
              <a:t> </a:t>
            </a:r>
            <a:r>
              <a:rPr lang="ru-RU" sz="3400" dirty="0" err="1" smtClean="0"/>
              <a:t>свинско</a:t>
            </a:r>
            <a:r>
              <a:rPr lang="ru-RU" sz="3400" dirty="0" smtClean="0"/>
              <a:t>, </a:t>
            </a:r>
            <a:r>
              <a:rPr lang="ru-RU" sz="3400" dirty="0" err="1" smtClean="0"/>
              <a:t>агнешко</a:t>
            </a:r>
            <a:r>
              <a:rPr lang="ru-RU" sz="3400" dirty="0" smtClean="0"/>
              <a:t>, </a:t>
            </a:r>
            <a:r>
              <a:rPr lang="ru-RU" sz="3400" dirty="0" err="1" smtClean="0"/>
              <a:t>дивеч</a:t>
            </a:r>
            <a:r>
              <a:rPr lang="ru-RU" sz="3400" dirty="0" smtClean="0"/>
              <a:t>, </a:t>
            </a:r>
            <a:r>
              <a:rPr lang="ru-RU" sz="3400" dirty="0" err="1" smtClean="0"/>
              <a:t>съдържащо</a:t>
            </a:r>
            <a:r>
              <a:rPr lang="ru-RU" sz="3400" dirty="0" smtClean="0"/>
              <a:t> </a:t>
            </a:r>
            <a:r>
              <a:rPr lang="ru-RU" sz="3400" dirty="0" err="1" smtClean="0"/>
              <a:t>цисти</a:t>
            </a:r>
            <a:r>
              <a:rPr lang="ru-RU" sz="3400" dirty="0" smtClean="0"/>
              <a:t> на </a:t>
            </a:r>
            <a:r>
              <a:rPr lang="ru-RU" sz="3400" dirty="0" err="1" smtClean="0"/>
              <a:t>токсоплазмата</a:t>
            </a:r>
            <a:r>
              <a:rPr lang="ru-RU" sz="3400" dirty="0" smtClean="0"/>
              <a:t>.</a:t>
            </a:r>
            <a:br>
              <a:rPr lang="ru-RU" sz="34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  <p:pic>
        <p:nvPicPr>
          <p:cNvPr id="2050" name="Picture 2" descr="C:\Users\kristian\Desktop\Toxoplasma_gondii_tac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653136"/>
            <a:ext cx="2448272" cy="2088232"/>
          </a:xfrm>
          <a:prstGeom prst="rect">
            <a:avLst/>
          </a:prstGeom>
          <a:noFill/>
        </p:spPr>
      </p:pic>
      <p:sp>
        <p:nvSpPr>
          <p:cNvPr id="5" name="Текстово поле 4"/>
          <p:cNvSpPr txBox="1"/>
          <p:nvPr/>
        </p:nvSpPr>
        <p:spPr>
          <a:xfrm>
            <a:off x="428596" y="564357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err="1" smtClean="0"/>
              <a:t>Токсоплазма</a:t>
            </a:r>
            <a:r>
              <a:rPr lang="bg-BG" sz="2400" dirty="0" smtClean="0"/>
              <a:t> </a:t>
            </a:r>
            <a:r>
              <a:rPr lang="bg-BG" sz="2400" dirty="0" err="1" smtClean="0"/>
              <a:t>гондии</a:t>
            </a:r>
            <a:endParaRPr lang="bg-BG" sz="2400" dirty="0"/>
          </a:p>
        </p:txBody>
      </p:sp>
      <p:cxnSp>
        <p:nvCxnSpPr>
          <p:cNvPr id="7" name="Съединител &quot;права стрелка&quot; 6"/>
          <p:cNvCxnSpPr/>
          <p:nvPr/>
        </p:nvCxnSpPr>
        <p:spPr>
          <a:xfrm>
            <a:off x="3491880" y="5805264"/>
            <a:ext cx="2880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dirty="0" smtClean="0"/>
              <a:t>Стомашно-чревни разтройства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sz="2400" b="1" u="sng" dirty="0" smtClean="0"/>
              <a:t>Стомашно-чревните </a:t>
            </a:r>
            <a:r>
              <a:rPr lang="bg-BG" sz="2400" b="1" u="sng" dirty="0" err="1" smtClean="0"/>
              <a:t>разтройства</a:t>
            </a:r>
            <a:r>
              <a:rPr lang="bg-BG" sz="2400" b="1" u="sng" dirty="0" smtClean="0"/>
              <a:t> </a:t>
            </a:r>
            <a:r>
              <a:rPr lang="bg-BG" sz="2400" dirty="0" smtClean="0"/>
              <a:t>често се предизвикват от едноклетъчното ресничесто </a:t>
            </a:r>
            <a:r>
              <a:rPr lang="bg-BG" sz="2400" b="1" u="sng" dirty="0" smtClean="0"/>
              <a:t>Балантидиум коли </a:t>
            </a:r>
            <a:r>
              <a:rPr lang="bg-BG" sz="2400" dirty="0" smtClean="0"/>
              <a:t>, което живее в червата на човека и  причинява диария и повръщане.</a:t>
            </a:r>
          </a:p>
          <a:p>
            <a:pPr>
              <a:buNone/>
            </a:pPr>
            <a:r>
              <a:rPr lang="bg-BG" sz="2400" dirty="0" smtClean="0"/>
              <a:t>Заразяването става чрез консумация на храни заразени от микроби от мухи и др.</a:t>
            </a:r>
            <a:endParaRPr lang="bg-BG" sz="2400" dirty="0"/>
          </a:p>
        </p:txBody>
      </p:sp>
      <p:pic>
        <p:nvPicPr>
          <p:cNvPr id="4" name="Picture 3" descr="300px-Balantidium_coli_wet_mou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4493018"/>
            <a:ext cx="2405066" cy="2364982"/>
          </a:xfrm>
          <a:prstGeom prst="rect">
            <a:avLst/>
          </a:prstGeom>
        </p:spPr>
      </p:pic>
      <p:sp>
        <p:nvSpPr>
          <p:cNvPr id="5" name="Текстово поле 4"/>
          <p:cNvSpPr txBox="1"/>
          <p:nvPr/>
        </p:nvSpPr>
        <p:spPr>
          <a:xfrm>
            <a:off x="642910" y="578645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err="1" smtClean="0"/>
              <a:t>Балантидиум</a:t>
            </a:r>
            <a:r>
              <a:rPr lang="bg-BG" sz="2400" dirty="0" smtClean="0"/>
              <a:t> коли</a:t>
            </a:r>
            <a:endParaRPr lang="bg-BG" sz="2400" dirty="0"/>
          </a:p>
        </p:txBody>
      </p:sp>
      <p:cxnSp>
        <p:nvCxnSpPr>
          <p:cNvPr id="7" name="Съединител &quot;права стрелка&quot; 6"/>
          <p:cNvCxnSpPr/>
          <p:nvPr/>
        </p:nvCxnSpPr>
        <p:spPr>
          <a:xfrm>
            <a:off x="3500430" y="592933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en-US" dirty="0" smtClean="0"/>
              <a:t>II.</a:t>
            </a:r>
            <a:r>
              <a:rPr lang="bg-BG" dirty="0" smtClean="0"/>
              <a:t> Как да се предпазим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857784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dirty="0" smtClean="0"/>
              <a:t>Поддържайте ръцете си чисти, особено по време на консумиране на храни. Мийте ги и след всяко ходене до тоалетната, след игра с домашни любимци или след работа в градината. Чистите ръце са най- сигурното предпазно средство срещу паразитни инфекции.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dirty="0" smtClean="0"/>
              <a:t>Никога не пийте вода от потоци и реки дори да са високо в планината.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dirty="0" smtClean="0"/>
              <a:t>Почиствайте котешката тоалетна всеки ден.</a:t>
            </a:r>
          </a:p>
        </p:txBody>
      </p:sp>
      <p:pic>
        <p:nvPicPr>
          <p:cNvPr id="4" name="Картина 3" descr="parazi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229200"/>
            <a:ext cx="3211458" cy="1628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344</Words>
  <Application>Microsoft Office PowerPoint</Application>
  <PresentationFormat>Презентация на цял екран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2" baseType="lpstr">
      <vt:lpstr>Urban</vt:lpstr>
      <vt:lpstr>Болести при човека ,причинени от едноклетъчни животни</vt:lpstr>
      <vt:lpstr>Съдържание</vt:lpstr>
      <vt:lpstr>Болести при човека</vt:lpstr>
      <vt:lpstr>Сънна болест</vt:lpstr>
      <vt:lpstr>Трихомониаза </vt:lpstr>
      <vt:lpstr>Дизентерия </vt:lpstr>
      <vt:lpstr>Токсоплазмоза</vt:lpstr>
      <vt:lpstr>Стомашно-чревни разтройства</vt:lpstr>
      <vt:lpstr>II. Как да се предпазим</vt:lpstr>
      <vt:lpstr>Слайд 10</vt:lpstr>
      <vt:lpstr>Благодарим за вниманието!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Болести при човека ,причинени от едноклетъчни животни</dc:title>
  <dc:creator>Stoqn</dc:creator>
  <cp:lastModifiedBy>HP</cp:lastModifiedBy>
  <cp:revision>19</cp:revision>
  <dcterms:created xsi:type="dcterms:W3CDTF">2016-10-25T13:10:31Z</dcterms:created>
  <dcterms:modified xsi:type="dcterms:W3CDTF">2016-10-28T20:33:16Z</dcterms:modified>
</cp:coreProperties>
</file>