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F3667-431E-4D6B-BF20-08DEF5E6CBC1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7F49-9285-4FDA-B7C6-52DD63214C6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F49-9285-4FDA-B7C6-52DD63214C60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F49-9285-4FDA-B7C6-52DD63214C60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F49-9285-4FDA-B7C6-52DD63214C60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ECE8-B9E6-44B0-BF77-C897EDF0C90E}" type="datetimeFigureOut">
              <a:rPr lang="bg-BG" smtClean="0"/>
              <a:pPr/>
              <a:t>7.4.2023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2E5D-DF4D-430D-84EA-EB2DDCE6C43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133600" y="0"/>
            <a:ext cx="70104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1200" b="1" dirty="0" smtClean="0">
                <a:solidFill>
                  <a:srgbClr val="0000FF"/>
                </a:solidFill>
                <a:latin typeface="+mj-lt"/>
                <a:cs typeface="Andalus" pitchFamily="18" charset="-78"/>
              </a:rPr>
              <a:t>ЦЕНТЪР ЗА ПОДКРЕПА ЗА ЛИЧНОСТНО РАЗВИТИЕ - ОБЩИНСКИ ДЕТСКИ </a:t>
            </a:r>
            <a:r>
              <a:rPr lang="bg-BG" sz="1200" b="1" dirty="0" smtClean="0">
                <a:solidFill>
                  <a:srgbClr val="0000FF"/>
                </a:solidFill>
                <a:latin typeface="+mj-lt"/>
                <a:cs typeface="Andalus" pitchFamily="18" charset="-78"/>
              </a:rPr>
              <a:t>КОМПЛЕКС</a:t>
            </a:r>
            <a:r>
              <a:rPr lang="bg-BG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-</a:t>
            </a:r>
            <a:r>
              <a:rPr lang="bg-BG" sz="1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ПЛОВДИВ</a:t>
            </a:r>
          </a:p>
          <a:p>
            <a:pPr>
              <a:buNone/>
            </a:pPr>
            <a:endParaRPr lang="bg-BG" sz="16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ИЗЛОЖЕНИЕ </a:t>
            </a:r>
            <a:r>
              <a:rPr lang="bg-BG" sz="1400" b="1" dirty="0" smtClean="0">
                <a:solidFill>
                  <a:srgbClr val="0000FF"/>
                </a:solidFill>
              </a:rPr>
              <a:t>НА ПРОФЕСИОНАЛНОТО ОБРАЗОВАНИЕ </a:t>
            </a:r>
          </a:p>
          <a:p>
            <a:pPr algn="ctr"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„ДНИ НА ПРОФЕСИИТЕ“</a:t>
            </a:r>
          </a:p>
          <a:p>
            <a:pPr algn="ctr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ПРОГРАМА</a:t>
            </a:r>
            <a:endParaRPr lang="en-US" sz="14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rgbClr val="0000FF"/>
                </a:solidFill>
              </a:rPr>
              <a:t>  21</a:t>
            </a:r>
            <a:r>
              <a:rPr lang="bg-BG" sz="1400" b="1" dirty="0" smtClean="0">
                <a:solidFill>
                  <a:srgbClr val="0000FF"/>
                </a:solidFill>
              </a:rPr>
              <a:t>.0</a:t>
            </a:r>
            <a:r>
              <a:rPr lang="en-US" sz="1400" b="1" dirty="0" smtClean="0">
                <a:solidFill>
                  <a:srgbClr val="0000FF"/>
                </a:solidFill>
              </a:rPr>
              <a:t>4</a:t>
            </a:r>
            <a:r>
              <a:rPr lang="bg-BG" sz="1400" b="1" dirty="0" smtClean="0">
                <a:solidFill>
                  <a:srgbClr val="0000FF"/>
                </a:solidFill>
              </a:rPr>
              <a:t>.20</a:t>
            </a:r>
            <a:r>
              <a:rPr lang="en-US" sz="1400" b="1" dirty="0" smtClean="0">
                <a:solidFill>
                  <a:srgbClr val="0000FF"/>
                </a:solidFill>
              </a:rPr>
              <a:t>23</a:t>
            </a:r>
            <a:r>
              <a:rPr lang="bg-BG" sz="1400" b="1" dirty="0" smtClean="0">
                <a:solidFill>
                  <a:srgbClr val="0000FF"/>
                </a:solidFill>
              </a:rPr>
              <a:t> г. / петък /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00FF"/>
                </a:solidFill>
              </a:rPr>
              <a:t>11.00 – </a:t>
            </a:r>
            <a:r>
              <a:rPr lang="bg-BG" sz="1400" b="1" dirty="0" smtClean="0">
                <a:solidFill>
                  <a:srgbClr val="0000FF"/>
                </a:solidFill>
              </a:rPr>
              <a:t>Начало на изложението 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Зала 1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12.00ч.-</a:t>
            </a: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bg-BG" sz="1400" b="1" dirty="0" smtClean="0">
                <a:solidFill>
                  <a:srgbClr val="0000FF"/>
                </a:solidFill>
              </a:rPr>
              <a:t>П</a:t>
            </a:r>
            <a:r>
              <a:rPr lang="en-GB" sz="1400" b="1" dirty="0" smtClean="0">
                <a:solidFill>
                  <a:srgbClr val="0000FF"/>
                </a:solidFill>
              </a:rPr>
              <a:t>резентация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ПГ</a:t>
            </a:r>
            <a:r>
              <a:rPr lang="bg-BG" sz="1400" b="1" dirty="0" smtClean="0">
                <a:solidFill>
                  <a:srgbClr val="0000FF"/>
                </a:solidFill>
              </a:rPr>
              <a:t> по вътрешна архитектура и дървообработване </a:t>
            </a:r>
            <a:r>
              <a:rPr lang="en-GB" sz="1400" b="1" dirty="0" smtClean="0">
                <a:solidFill>
                  <a:srgbClr val="0000FF"/>
                </a:solidFill>
              </a:rPr>
              <a:t>„Хр</a:t>
            </a:r>
            <a:r>
              <a:rPr lang="bg-BG" sz="1400" b="1" dirty="0" smtClean="0">
                <a:solidFill>
                  <a:srgbClr val="0000FF"/>
                </a:solidFill>
              </a:rPr>
              <a:t>. </a:t>
            </a:r>
            <a:r>
              <a:rPr lang="en-GB" sz="1400" b="1" dirty="0" smtClean="0">
                <a:solidFill>
                  <a:srgbClr val="0000FF"/>
                </a:solidFill>
              </a:rPr>
              <a:t>Ботев”</a:t>
            </a:r>
            <a:r>
              <a:rPr lang="bg-BG" sz="1400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12.15ч.- Презентация на СУ „Св. Св. Кирил и Методий”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12.30ч. -П</a:t>
            </a:r>
            <a:r>
              <a:rPr lang="en-GB" sz="1400" b="1" dirty="0" smtClean="0">
                <a:solidFill>
                  <a:srgbClr val="0000FF"/>
                </a:solidFill>
              </a:rPr>
              <a:t>резентация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 </a:t>
            </a:r>
            <a:r>
              <a:rPr lang="en-GB" sz="1400" b="1" dirty="0" err="1" smtClean="0">
                <a:solidFill>
                  <a:srgbClr val="0000FF"/>
                </a:solidFill>
              </a:rPr>
              <a:t>по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транспорт</a:t>
            </a:r>
            <a:r>
              <a:rPr lang="en-GB" sz="1400" b="1" dirty="0" smtClean="0">
                <a:solidFill>
                  <a:srgbClr val="0000FF"/>
                </a:solidFill>
              </a:rPr>
              <a:t> „</a:t>
            </a:r>
            <a:r>
              <a:rPr lang="en-GB" sz="1400" b="1" dirty="0" err="1" smtClean="0">
                <a:solidFill>
                  <a:srgbClr val="0000FF"/>
                </a:solidFill>
              </a:rPr>
              <a:t>Гоце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Делчев</a:t>
            </a:r>
            <a:r>
              <a:rPr lang="en-GB" sz="1400" b="1" dirty="0" smtClean="0">
                <a:solidFill>
                  <a:srgbClr val="0000FF"/>
                </a:solidFill>
              </a:rPr>
              <a:t>” 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12.45ч.- Презентация на ПГ по машиностроене 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13.00ч.- Презентация на ПГ по облекло „Ана Май”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13.15ч.- П</a:t>
            </a:r>
            <a:r>
              <a:rPr lang="en-GB" sz="1400" b="1" dirty="0" smtClean="0">
                <a:solidFill>
                  <a:srgbClr val="0000FF"/>
                </a:solidFill>
              </a:rPr>
              <a:t>резентация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</a:t>
            </a:r>
            <a:r>
              <a:rPr lang="bg-BG" sz="1400" b="1" dirty="0" smtClean="0">
                <a:solidFill>
                  <a:srgbClr val="0000FF"/>
                </a:solidFill>
              </a:rPr>
              <a:t> по туризъм </a:t>
            </a:r>
            <a:r>
              <a:rPr lang="en-GB" sz="1400" b="1" dirty="0" smtClean="0">
                <a:solidFill>
                  <a:srgbClr val="0000FF"/>
                </a:solidFill>
              </a:rPr>
              <a:t>„</a:t>
            </a:r>
            <a:r>
              <a:rPr lang="en-GB" sz="1400" b="1" dirty="0" err="1" smtClean="0">
                <a:solidFill>
                  <a:srgbClr val="0000FF"/>
                </a:solidFill>
              </a:rPr>
              <a:t>Проф</a:t>
            </a:r>
            <a:r>
              <a:rPr lang="en-GB" sz="1400" b="1" dirty="0" smtClean="0">
                <a:solidFill>
                  <a:srgbClr val="0000FF"/>
                </a:solidFill>
              </a:rPr>
              <a:t>. д-р </a:t>
            </a:r>
            <a:r>
              <a:rPr lang="en-GB" sz="1400" b="1" dirty="0" err="1" smtClean="0">
                <a:solidFill>
                  <a:srgbClr val="0000FF"/>
                </a:solidFill>
              </a:rPr>
              <a:t>Асен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Златаров</a:t>
            </a:r>
            <a:r>
              <a:rPr lang="en-GB" sz="1400" b="1" dirty="0" smtClean="0">
                <a:solidFill>
                  <a:srgbClr val="0000FF"/>
                </a:solidFill>
              </a:rPr>
              <a:t>”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13.30ч.- Презентация на ПГ по хранит</a:t>
            </a:r>
            <a:r>
              <a:rPr lang="en-US" sz="1400" b="1" dirty="0" smtClean="0">
                <a:solidFill>
                  <a:srgbClr val="0000FF"/>
                </a:solidFill>
              </a:rPr>
              <a:t>e</a:t>
            </a:r>
            <a:r>
              <a:rPr lang="bg-BG" sz="1400" b="1" dirty="0" smtClean="0">
                <a:solidFill>
                  <a:srgbClr val="0000FF"/>
                </a:solidFill>
              </a:rPr>
              <a:t>лни технологии и </a:t>
            </a:r>
            <a:r>
              <a:rPr lang="bg-BG" sz="1400" b="1" dirty="0" smtClean="0">
                <a:solidFill>
                  <a:srgbClr val="0000FF"/>
                </a:solidFill>
              </a:rPr>
              <a:t>техника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13.45 ч. -</a:t>
            </a:r>
            <a:r>
              <a:rPr lang="bg-BG" sz="1400" b="1" dirty="0" smtClean="0">
                <a:solidFill>
                  <a:srgbClr val="0000FF"/>
                </a:solidFill>
              </a:rPr>
              <a:t> П</a:t>
            </a:r>
            <a:r>
              <a:rPr lang="en-GB" sz="1400" b="1" dirty="0" smtClean="0">
                <a:solidFill>
                  <a:srgbClr val="0000FF"/>
                </a:solidFill>
              </a:rPr>
              <a:t>резентация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bg-BG" sz="1400" b="1" dirty="0" smtClean="0">
                <a:solidFill>
                  <a:srgbClr val="0000FF"/>
                </a:solidFill>
              </a:rPr>
              <a:t> СУ „ Св. Паисий </a:t>
            </a:r>
            <a:r>
              <a:rPr lang="bg-BG" sz="1400" b="1" dirty="0" smtClean="0">
                <a:solidFill>
                  <a:srgbClr val="0000FF"/>
                </a:solidFill>
              </a:rPr>
              <a:t>Хилендарски”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Зала </a:t>
            </a:r>
            <a:r>
              <a:rPr lang="bg-BG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12.00ч.- Презентация на  СУ „ Св.Софроний Врачански”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12.15ч.- Презентация на СУ „ Христо Г. Данов”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12.30ч.- Презентация на  Национална търговска гимназия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12.45ч.- Презентация на Спортно училище „ Васил Левски”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13.00ч.- Презентация на  ПГКИТ „ Д-р Иван Богоров”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13.15ч.- Презентация на СУ „ Константин Величков “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13.30ч.- Презентация на ПГСАГ „ Арх. Камен Петков</a:t>
            </a:r>
            <a:r>
              <a:rPr lang="bg-BG" sz="1400" b="1" dirty="0" smtClean="0">
                <a:solidFill>
                  <a:srgbClr val="0000FF"/>
                </a:solidFill>
              </a:rPr>
              <a:t>”</a:t>
            </a:r>
          </a:p>
          <a:p>
            <a:pPr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200" b="1" i="1" dirty="0" smtClean="0">
                <a:solidFill>
                  <a:srgbClr val="0000FF"/>
                </a:solidFill>
              </a:rPr>
              <a:t>Щандовете са на разположение на посетителите от 11.00 до 17.00 часа.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2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bg-BG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bg-BG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180000" algn="ctr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endParaRPr lang="bg-BG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565529"/>
            <a:ext cx="84249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professional-c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95701">
            <a:off x="518722" y="4451274"/>
            <a:ext cx="1519268" cy="1008112"/>
          </a:xfrm>
          <a:prstGeom prst="rect">
            <a:avLst/>
          </a:prstGeom>
        </p:spPr>
      </p:pic>
      <p:pic>
        <p:nvPicPr>
          <p:cNvPr id="4" name="Picture 2" descr="C:\Users\PETY\Desktop\1587260_595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1583">
            <a:off x="314298" y="3022810"/>
            <a:ext cx="1584176" cy="1121833"/>
          </a:xfrm>
          <a:prstGeom prst="rect">
            <a:avLst/>
          </a:prstGeom>
          <a:noFill/>
        </p:spPr>
      </p:pic>
      <p:pic>
        <p:nvPicPr>
          <p:cNvPr id="5" name="Picture 2" descr="C:\Users\PETY\Desktop\Счетоводите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96470">
            <a:off x="444398" y="1480990"/>
            <a:ext cx="1529916" cy="1019944"/>
          </a:xfrm>
          <a:prstGeom prst="rect">
            <a:avLst/>
          </a:prstGeom>
          <a:noFill/>
        </p:spPr>
      </p:pic>
      <p:pic>
        <p:nvPicPr>
          <p:cNvPr id="1027" name="Picture 3" descr="C:\Users\PETY\Desktop\untitled-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98594">
            <a:off x="377473" y="5728270"/>
            <a:ext cx="1714971" cy="988649"/>
          </a:xfrm>
          <a:prstGeom prst="rect">
            <a:avLst/>
          </a:prstGeom>
          <a:noFill/>
        </p:spPr>
      </p:pic>
      <p:pic>
        <p:nvPicPr>
          <p:cNvPr id="15" name="Content Placeholder 14" descr="builder_new_construction[1].jp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 rot="797234">
            <a:off x="328307" y="153241"/>
            <a:ext cx="1454283" cy="1037037"/>
          </a:xfrm>
        </p:spPr>
      </p:pic>
      <p:pic>
        <p:nvPicPr>
          <p:cNvPr id="1026" name="Picture 2" descr="C:\Users\PETY\Desktop\Logo na ODK\odk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533400"/>
            <a:ext cx="838200" cy="748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286000" y="0"/>
            <a:ext cx="69342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1200" b="1" dirty="0" smtClean="0">
                <a:solidFill>
                  <a:srgbClr val="0000FF"/>
                </a:solidFill>
                <a:latin typeface="+mj-lt"/>
                <a:cs typeface="Andalus" pitchFamily="18" charset="-78"/>
              </a:rPr>
              <a:t>ЦЕНТЪР ЗА ПОДКРЕПА ЗА ЛИЧНОСТНО РАЗВИТИЕ - ОБЩИНСКИ ДЕТСКИ КОМПЛЕКС</a:t>
            </a:r>
            <a:r>
              <a:rPr lang="bg-BG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-</a:t>
            </a:r>
            <a:r>
              <a:rPr lang="bg-BG" sz="1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ПЛОВДИВ</a:t>
            </a:r>
          </a:p>
          <a:p>
            <a:pPr>
              <a:buNone/>
            </a:pPr>
            <a:endParaRPr lang="bg-BG" sz="16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ИЗЛОЖЕНИЕ НА ПРОФЕСИОНАЛНОТО ОБРАЗОВАНИЕ </a:t>
            </a:r>
          </a:p>
          <a:p>
            <a:pPr algn="ctr"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„ДНИ НА </a:t>
            </a:r>
            <a:r>
              <a:rPr lang="bg-BG" sz="1400" b="1" dirty="0" smtClean="0">
                <a:solidFill>
                  <a:srgbClr val="0000FF"/>
                </a:solidFill>
              </a:rPr>
              <a:t>ПРОФЕСИИТЕ“</a:t>
            </a:r>
          </a:p>
          <a:p>
            <a:pPr algn="ctr">
              <a:buNone/>
            </a:pPr>
            <a:r>
              <a:rPr lang="en-GB" sz="1400" b="1" dirty="0" smtClean="0">
                <a:solidFill>
                  <a:srgbClr val="0000FF"/>
                </a:solidFill>
              </a:rPr>
              <a:t>ПРОГРАМА</a:t>
            </a:r>
            <a:r>
              <a:rPr lang="bg-BG" sz="14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r>
              <a:rPr lang="en-US" sz="1400" b="1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21</a:t>
            </a:r>
            <a:r>
              <a:rPr lang="bg-BG" sz="1400" b="1" dirty="0" smtClean="0">
                <a:solidFill>
                  <a:srgbClr val="0000FF"/>
                </a:solidFill>
              </a:rPr>
              <a:t>.0</a:t>
            </a:r>
            <a:r>
              <a:rPr lang="en-US" sz="1400" b="1" dirty="0" smtClean="0">
                <a:solidFill>
                  <a:srgbClr val="0000FF"/>
                </a:solidFill>
              </a:rPr>
              <a:t>4</a:t>
            </a:r>
            <a:r>
              <a:rPr lang="bg-BG" sz="1400" b="1" dirty="0" smtClean="0">
                <a:solidFill>
                  <a:srgbClr val="0000FF"/>
                </a:solidFill>
              </a:rPr>
              <a:t>.20</a:t>
            </a:r>
            <a:r>
              <a:rPr lang="en-US" sz="1400" b="1" dirty="0" smtClean="0">
                <a:solidFill>
                  <a:srgbClr val="0000FF"/>
                </a:solidFill>
              </a:rPr>
              <a:t>23</a:t>
            </a:r>
            <a:r>
              <a:rPr lang="bg-BG" sz="1400" b="1" dirty="0" smtClean="0">
                <a:solidFill>
                  <a:srgbClr val="0000FF"/>
                </a:solidFill>
              </a:rPr>
              <a:t> г. /</a:t>
            </a:r>
            <a:r>
              <a:rPr lang="bg-BG" sz="1400" b="1" dirty="0" smtClean="0">
                <a:solidFill>
                  <a:srgbClr val="0000FF"/>
                </a:solidFill>
              </a:rPr>
              <a:t>петък/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14.00 – Официално откриване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bg-BG" sz="1400" b="1" dirty="0" smtClean="0">
                <a:solidFill>
                  <a:srgbClr val="FF0000"/>
                </a:solidFill>
              </a:rPr>
              <a:t>4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  <a:r>
              <a:rPr lang="bg-BG" sz="1400" b="1" dirty="0" smtClean="0">
                <a:solidFill>
                  <a:srgbClr val="FF0000"/>
                </a:solidFill>
              </a:rPr>
              <a:t>3</a:t>
            </a:r>
            <a:r>
              <a:rPr lang="en-US" sz="1400" b="1" dirty="0" smtClean="0">
                <a:solidFill>
                  <a:srgbClr val="FF0000"/>
                </a:solidFill>
              </a:rPr>
              <a:t>0 – </a:t>
            </a:r>
            <a:r>
              <a:rPr lang="bg-BG" sz="1400" b="1" dirty="0" smtClean="0">
                <a:solidFill>
                  <a:srgbClr val="FF0000"/>
                </a:solidFill>
              </a:rPr>
              <a:t> Презентации и демонстрации на представители на фирми от </a:t>
            </a:r>
            <a:endParaRPr lang="bg-BG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“</a:t>
            </a:r>
            <a:r>
              <a:rPr lang="bg-BG" sz="1400" b="1" dirty="0" smtClean="0">
                <a:solidFill>
                  <a:srgbClr val="FF0000"/>
                </a:solidFill>
              </a:rPr>
              <a:t>Тракия икономическа зона “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Зала 1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15.15ч  - Презентация на ПГ по хранит</a:t>
            </a:r>
            <a:r>
              <a:rPr lang="en-US" sz="1400" b="1" dirty="0" smtClean="0">
                <a:solidFill>
                  <a:srgbClr val="0000FF"/>
                </a:solidFill>
              </a:rPr>
              <a:t>e</a:t>
            </a:r>
            <a:r>
              <a:rPr lang="bg-BG" sz="1400" b="1" dirty="0" smtClean="0">
                <a:solidFill>
                  <a:srgbClr val="0000FF"/>
                </a:solidFill>
              </a:rPr>
              <a:t>лни технологии и техника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15.30ч.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</a:t>
            </a:r>
            <a:r>
              <a:rPr lang="bg-BG" sz="1400" b="1" dirty="0" smtClean="0">
                <a:solidFill>
                  <a:srgbClr val="0000FF"/>
                </a:solidFill>
              </a:rPr>
              <a:t> по туризъм </a:t>
            </a:r>
            <a:r>
              <a:rPr lang="en-GB" sz="1400" b="1" dirty="0" smtClean="0">
                <a:solidFill>
                  <a:srgbClr val="0000FF"/>
                </a:solidFill>
              </a:rPr>
              <a:t>„</a:t>
            </a:r>
            <a:r>
              <a:rPr lang="en-GB" sz="1400" b="1" dirty="0" err="1" smtClean="0">
                <a:solidFill>
                  <a:srgbClr val="0000FF"/>
                </a:solidFill>
              </a:rPr>
              <a:t>Проф</a:t>
            </a:r>
            <a:r>
              <a:rPr lang="en-GB" sz="1400" b="1" dirty="0" smtClean="0">
                <a:solidFill>
                  <a:srgbClr val="0000FF"/>
                </a:solidFill>
              </a:rPr>
              <a:t>. д-р </a:t>
            </a:r>
            <a:r>
              <a:rPr lang="en-GB" sz="1400" b="1" dirty="0" err="1" smtClean="0">
                <a:solidFill>
                  <a:srgbClr val="0000FF"/>
                </a:solidFill>
              </a:rPr>
              <a:t>Асен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Златаров</a:t>
            </a:r>
            <a:r>
              <a:rPr lang="en-GB" sz="1400" b="1" dirty="0" smtClean="0">
                <a:solidFill>
                  <a:srgbClr val="0000FF"/>
                </a:solidFill>
              </a:rPr>
              <a:t>”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15.45ч. - Презентация на ПГ по облекло „Ана Май”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16.00ч. - Презентация на ПГ по машиностроене 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16.15ч.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 </a:t>
            </a:r>
            <a:r>
              <a:rPr lang="en-GB" sz="1400" b="1" dirty="0" err="1" smtClean="0">
                <a:solidFill>
                  <a:srgbClr val="0000FF"/>
                </a:solidFill>
              </a:rPr>
              <a:t>по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транспорт</a:t>
            </a:r>
            <a:r>
              <a:rPr lang="en-GB" sz="1400" b="1" dirty="0" smtClean="0">
                <a:solidFill>
                  <a:srgbClr val="0000FF"/>
                </a:solidFill>
              </a:rPr>
              <a:t> „</a:t>
            </a:r>
            <a:r>
              <a:rPr lang="en-GB" sz="1400" b="1" dirty="0" err="1" smtClean="0">
                <a:solidFill>
                  <a:srgbClr val="0000FF"/>
                </a:solidFill>
              </a:rPr>
              <a:t>Гоце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Делчев</a:t>
            </a:r>
            <a:r>
              <a:rPr lang="en-GB" sz="1400" b="1" dirty="0" smtClean="0">
                <a:solidFill>
                  <a:srgbClr val="0000FF"/>
                </a:solidFill>
              </a:rPr>
              <a:t>” 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16.30ч. - Презентация на СУ „Св. Св. Кирил и Методий”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16.45ч.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ПГ</a:t>
            </a:r>
            <a:r>
              <a:rPr lang="bg-BG" sz="1400" b="1" dirty="0" smtClean="0">
                <a:solidFill>
                  <a:srgbClr val="0000FF"/>
                </a:solidFill>
              </a:rPr>
              <a:t> по вътрешна архитектура и дървообработване </a:t>
            </a:r>
            <a:r>
              <a:rPr lang="en-GB" sz="1400" b="1" dirty="0" smtClean="0">
                <a:solidFill>
                  <a:srgbClr val="0000FF"/>
                </a:solidFill>
              </a:rPr>
              <a:t>„</a:t>
            </a:r>
            <a:r>
              <a:rPr lang="en-GB" sz="1400" b="1" dirty="0" err="1" smtClean="0">
                <a:solidFill>
                  <a:srgbClr val="0000FF"/>
                </a:solidFill>
              </a:rPr>
              <a:t>Хр</a:t>
            </a:r>
            <a:r>
              <a:rPr lang="bg-BG" sz="1400" b="1" dirty="0" smtClean="0">
                <a:solidFill>
                  <a:srgbClr val="0000FF"/>
                </a:solidFill>
              </a:rPr>
              <a:t>. </a:t>
            </a:r>
            <a:r>
              <a:rPr lang="en-GB" sz="1400" b="1" dirty="0" err="1" smtClean="0">
                <a:solidFill>
                  <a:srgbClr val="0000FF"/>
                </a:solidFill>
              </a:rPr>
              <a:t>Ботев</a:t>
            </a:r>
            <a:r>
              <a:rPr lang="en-GB" sz="1400" b="1" dirty="0" smtClean="0">
                <a:solidFill>
                  <a:srgbClr val="0000FF"/>
                </a:solidFill>
              </a:rPr>
              <a:t>”</a:t>
            </a:r>
            <a:r>
              <a:rPr lang="bg-BG" sz="1400" b="1" dirty="0" smtClean="0">
                <a:solidFill>
                  <a:srgbClr val="0000FF"/>
                </a:solidFill>
              </a:rPr>
              <a:t> </a:t>
            </a:r>
            <a:endParaRPr lang="bg-BG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FF0000"/>
                </a:solidFill>
              </a:rPr>
              <a:t>Зала 2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15.15ч  - Презентация на ПГСАГ „ Арх. Камен Петков”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15.30ч. - Презентация на СУ „ Константин Величков“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15.45ч. - Презентация на  ПГКИТ „ Д-р Иван Богоров”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16.00ч. - Презентация на Спортно училище „ Васил Левски”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16.15ч. - Презентация на  Национална търговска гимназия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16.30ч. - Презентация на СУ „ Христо Г. Данов”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16.45ч. - Презентация на  СУ „ Св.Софроний Врачански”</a:t>
            </a:r>
            <a:endParaRPr lang="en-US" sz="1400" b="1" i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bg-BG" sz="1200" b="1" i="1" dirty="0" smtClean="0">
                <a:solidFill>
                  <a:srgbClr val="0000FF"/>
                </a:solidFill>
              </a:rPr>
              <a:t>Щандовете </a:t>
            </a:r>
            <a:r>
              <a:rPr lang="bg-BG" sz="1200" b="1" i="1" dirty="0" smtClean="0">
                <a:solidFill>
                  <a:srgbClr val="0000FF"/>
                </a:solidFill>
              </a:rPr>
              <a:t>са на разположение на посетителите от 11.00 до 17.00 часа.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bg-BG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bg-BG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180000" algn="ctr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endParaRPr lang="bg-BG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565529"/>
            <a:ext cx="84249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professional-c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95701">
            <a:off x="518722" y="4451274"/>
            <a:ext cx="1519268" cy="1008112"/>
          </a:xfrm>
          <a:prstGeom prst="rect">
            <a:avLst/>
          </a:prstGeom>
        </p:spPr>
      </p:pic>
      <p:pic>
        <p:nvPicPr>
          <p:cNvPr id="4" name="Picture 2" descr="C:\Users\PETY\Desktop\1587260_595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1583">
            <a:off x="314298" y="3022810"/>
            <a:ext cx="1584176" cy="1121833"/>
          </a:xfrm>
          <a:prstGeom prst="rect">
            <a:avLst/>
          </a:prstGeom>
          <a:noFill/>
        </p:spPr>
      </p:pic>
      <p:pic>
        <p:nvPicPr>
          <p:cNvPr id="5" name="Picture 2" descr="C:\Users\PETY\Desktop\Счетоводите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96470">
            <a:off x="444398" y="1480990"/>
            <a:ext cx="1529916" cy="1019944"/>
          </a:xfrm>
          <a:prstGeom prst="rect">
            <a:avLst/>
          </a:prstGeom>
          <a:noFill/>
        </p:spPr>
      </p:pic>
      <p:pic>
        <p:nvPicPr>
          <p:cNvPr id="1027" name="Picture 3" descr="C:\Users\PETY\Desktop\untitled-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98594">
            <a:off x="377473" y="5728270"/>
            <a:ext cx="1714971" cy="988649"/>
          </a:xfrm>
          <a:prstGeom prst="rect">
            <a:avLst/>
          </a:prstGeom>
          <a:noFill/>
        </p:spPr>
      </p:pic>
      <p:pic>
        <p:nvPicPr>
          <p:cNvPr id="15" name="Content Placeholder 14" descr="builder_new_construction[1].jp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 rot="797234">
            <a:off x="328307" y="153241"/>
            <a:ext cx="1454283" cy="1037037"/>
          </a:xfrm>
        </p:spPr>
      </p:pic>
      <p:pic>
        <p:nvPicPr>
          <p:cNvPr id="1026" name="Picture 2" descr="C:\Users\PETY\Desktop\Logo na ODK\odk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457200"/>
            <a:ext cx="838200" cy="770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133600" y="0"/>
            <a:ext cx="70104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1200" b="1" dirty="0" smtClean="0">
                <a:solidFill>
                  <a:srgbClr val="0000FF"/>
                </a:solidFill>
                <a:latin typeface="+mj-lt"/>
                <a:cs typeface="Andalus" pitchFamily="18" charset="-78"/>
              </a:rPr>
              <a:t>ЦЕНТЪР ЗА ПОДКРЕПА ЗА ЛИЧНОСТНО РАЗВИТИЕ - ОБЩИНСКИ ДЕТСКИ КОМПЛЕКС</a:t>
            </a:r>
            <a:r>
              <a:rPr lang="bg-BG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-</a:t>
            </a:r>
            <a:r>
              <a:rPr lang="bg-BG" sz="12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ПЛОВДИВ</a:t>
            </a:r>
          </a:p>
          <a:p>
            <a:pPr algn="ctr">
              <a:buNone/>
            </a:pPr>
            <a:endParaRPr lang="bg-BG" sz="16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bg-BG" sz="1600" b="1" dirty="0" smtClean="0">
                <a:solidFill>
                  <a:srgbClr val="0000FF"/>
                </a:solidFill>
              </a:rPr>
              <a:t>ИЗЛОЖЕНИЕ НА ПРОФЕСИОНАЛНОТО ОБРАЗОВАНИЕ </a:t>
            </a:r>
          </a:p>
          <a:p>
            <a:pPr algn="ctr">
              <a:buNone/>
            </a:pPr>
            <a:r>
              <a:rPr lang="bg-BG" sz="1600" b="1" dirty="0" smtClean="0">
                <a:solidFill>
                  <a:srgbClr val="0000FF"/>
                </a:solidFill>
              </a:rPr>
              <a:t>„ДНИ НА ПРОФЕСИИТЕ“</a:t>
            </a:r>
          </a:p>
          <a:p>
            <a:pPr algn="ctr">
              <a:buNone/>
            </a:pPr>
            <a:r>
              <a:rPr lang="en-GB" sz="1600" b="1" dirty="0" smtClean="0">
                <a:solidFill>
                  <a:srgbClr val="0000FF"/>
                </a:solidFill>
              </a:rPr>
              <a:t>ПРОГРАМА</a:t>
            </a:r>
            <a:endParaRPr lang="en-US" sz="16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2</a:t>
            </a:r>
            <a:r>
              <a:rPr lang="bg-BG" sz="1600" b="1" dirty="0" smtClean="0">
                <a:solidFill>
                  <a:srgbClr val="0000FF"/>
                </a:solidFill>
              </a:rPr>
              <a:t>2.0</a:t>
            </a:r>
            <a:r>
              <a:rPr lang="en-US" sz="1600" b="1" dirty="0" smtClean="0">
                <a:solidFill>
                  <a:srgbClr val="0000FF"/>
                </a:solidFill>
              </a:rPr>
              <a:t>4</a:t>
            </a:r>
            <a:r>
              <a:rPr lang="bg-BG" sz="1600" b="1" dirty="0" smtClean="0">
                <a:solidFill>
                  <a:srgbClr val="0000FF"/>
                </a:solidFill>
              </a:rPr>
              <a:t>.20</a:t>
            </a:r>
            <a:r>
              <a:rPr lang="en-US" sz="1600" b="1" dirty="0" smtClean="0">
                <a:solidFill>
                  <a:srgbClr val="0000FF"/>
                </a:solidFill>
              </a:rPr>
              <a:t>23</a:t>
            </a:r>
            <a:r>
              <a:rPr lang="bg-BG" sz="1600" b="1" dirty="0" smtClean="0">
                <a:solidFill>
                  <a:srgbClr val="0000FF"/>
                </a:solidFill>
              </a:rPr>
              <a:t> г. /събота/</a:t>
            </a:r>
          </a:p>
          <a:p>
            <a:pPr algn="ctr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10.30 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</a:t>
            </a:r>
            <a:r>
              <a:rPr lang="bg-BG" sz="1400" b="1" dirty="0" smtClean="0">
                <a:solidFill>
                  <a:srgbClr val="0000FF"/>
                </a:solidFill>
              </a:rPr>
              <a:t> по туризъм </a:t>
            </a:r>
            <a:r>
              <a:rPr lang="en-GB" sz="1400" b="1" dirty="0" smtClean="0">
                <a:solidFill>
                  <a:srgbClr val="0000FF"/>
                </a:solidFill>
              </a:rPr>
              <a:t>„</a:t>
            </a:r>
            <a:r>
              <a:rPr lang="en-GB" sz="1400" b="1" dirty="0" err="1" smtClean="0">
                <a:solidFill>
                  <a:srgbClr val="0000FF"/>
                </a:solidFill>
              </a:rPr>
              <a:t>Проф</a:t>
            </a:r>
            <a:r>
              <a:rPr lang="en-GB" sz="1400" b="1" dirty="0" smtClean="0">
                <a:solidFill>
                  <a:srgbClr val="0000FF"/>
                </a:solidFill>
              </a:rPr>
              <a:t>. д-р </a:t>
            </a:r>
            <a:r>
              <a:rPr lang="en-GB" sz="1400" b="1" dirty="0" err="1" smtClean="0">
                <a:solidFill>
                  <a:srgbClr val="0000FF"/>
                </a:solidFill>
              </a:rPr>
              <a:t>Асен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Златаров</a:t>
            </a:r>
            <a:r>
              <a:rPr lang="en-GB" sz="1400" b="1" dirty="0" smtClean="0">
                <a:solidFill>
                  <a:srgbClr val="0000FF"/>
                </a:solidFill>
              </a:rPr>
              <a:t>”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10.45 ч. - Презентация на Спортно училище „ Васил Левски”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11.00 ч. - Презентация на ПГ по облекло „Ана Май”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11.00 ч. - Презентация на СУ „Св. Св. Кирил и Методий”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11.15 ч. - Презентация на ПГСАГ „ Арх. Камен Петков”</a:t>
            </a: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11.30ч.  - Презентация на СУ „ Христо Г. Данов”</a:t>
            </a:r>
            <a:endParaRPr lang="bg-BG" sz="1400" b="1" dirty="0" smtClean="0"/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11.45 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ПГ </a:t>
            </a:r>
            <a:r>
              <a:rPr lang="en-GB" sz="1400" b="1" dirty="0" err="1" smtClean="0">
                <a:solidFill>
                  <a:srgbClr val="0000FF"/>
                </a:solidFill>
              </a:rPr>
              <a:t>по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транспорт</a:t>
            </a:r>
            <a:r>
              <a:rPr lang="en-GB" sz="1400" b="1" dirty="0" smtClean="0">
                <a:solidFill>
                  <a:srgbClr val="0000FF"/>
                </a:solidFill>
              </a:rPr>
              <a:t> „</a:t>
            </a:r>
            <a:r>
              <a:rPr lang="en-GB" sz="1400" b="1" dirty="0" err="1" smtClean="0">
                <a:solidFill>
                  <a:srgbClr val="0000FF"/>
                </a:solidFill>
              </a:rPr>
              <a:t>Гоце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Делчев</a:t>
            </a:r>
            <a:r>
              <a:rPr lang="en-GB" sz="1400" b="1" dirty="0" smtClean="0">
                <a:solidFill>
                  <a:srgbClr val="0000FF"/>
                </a:solidFill>
              </a:rPr>
              <a:t>” 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400" b="1" dirty="0" smtClean="0">
                <a:solidFill>
                  <a:srgbClr val="0000FF"/>
                </a:solidFill>
              </a:rPr>
              <a:t>1</a:t>
            </a:r>
            <a:r>
              <a:rPr lang="en-US" sz="1400" b="1" dirty="0" smtClean="0">
                <a:solidFill>
                  <a:srgbClr val="0000FF"/>
                </a:solidFill>
              </a:rPr>
              <a:t>2</a:t>
            </a:r>
            <a:r>
              <a:rPr lang="bg-BG" sz="1400" b="1" dirty="0" smtClean="0">
                <a:solidFill>
                  <a:srgbClr val="0000FF"/>
                </a:solidFill>
              </a:rPr>
              <a:t>.</a:t>
            </a:r>
            <a:r>
              <a:rPr lang="en-US" sz="1400" b="1" dirty="0" smtClean="0">
                <a:solidFill>
                  <a:srgbClr val="0000FF"/>
                </a:solidFill>
              </a:rPr>
              <a:t>0</a:t>
            </a:r>
            <a:r>
              <a:rPr lang="en-US" sz="1400" b="1" dirty="0" smtClean="0">
                <a:solidFill>
                  <a:srgbClr val="0000FF"/>
                </a:solidFill>
              </a:rPr>
              <a:t>0</a:t>
            </a:r>
            <a:r>
              <a:rPr lang="bg-BG" sz="1400" b="1" dirty="0" smtClean="0">
                <a:solidFill>
                  <a:srgbClr val="0000FF"/>
                </a:solidFill>
              </a:rPr>
              <a:t> </a:t>
            </a:r>
            <a:r>
              <a:rPr lang="bg-BG" sz="1400" b="1" dirty="0" smtClean="0">
                <a:solidFill>
                  <a:srgbClr val="0000FF"/>
                </a:solidFill>
              </a:rPr>
              <a:t>ч. - П</a:t>
            </a:r>
            <a:r>
              <a:rPr lang="en-GB" sz="1400" b="1" dirty="0" err="1" smtClean="0">
                <a:solidFill>
                  <a:srgbClr val="0000FF"/>
                </a:solidFill>
              </a:rPr>
              <a:t>резентация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r>
              <a:rPr lang="en-GB" sz="1400" b="1" dirty="0" err="1" smtClean="0">
                <a:solidFill>
                  <a:srgbClr val="0000FF"/>
                </a:solidFill>
              </a:rPr>
              <a:t>на</a:t>
            </a:r>
            <a:r>
              <a:rPr lang="en-GB" sz="1400" b="1" dirty="0" smtClean="0">
                <a:solidFill>
                  <a:srgbClr val="0000FF"/>
                </a:solidFill>
              </a:rPr>
              <a:t>  </a:t>
            </a:r>
            <a:r>
              <a:rPr lang="bg-BG" sz="1400" b="1" dirty="0" smtClean="0">
                <a:solidFill>
                  <a:srgbClr val="0000FF"/>
                </a:solidFill>
              </a:rPr>
              <a:t>СУ” Св. Паисий Хилендарски”</a:t>
            </a:r>
            <a:r>
              <a:rPr lang="en-GB" sz="1400" b="1" dirty="0" smtClean="0">
                <a:solidFill>
                  <a:srgbClr val="0000FF"/>
                </a:solidFill>
              </a:rPr>
              <a:t> </a:t>
            </a: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bg-BG" sz="1400" b="1" dirty="0" smtClean="0">
                <a:solidFill>
                  <a:srgbClr val="FF0000"/>
                </a:solidFill>
              </a:rPr>
              <a:t>3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  <a:r>
              <a:rPr lang="bg-BG" sz="1400" b="1" dirty="0" smtClean="0">
                <a:solidFill>
                  <a:srgbClr val="FF0000"/>
                </a:solidFill>
              </a:rPr>
              <a:t>0</a:t>
            </a:r>
            <a:r>
              <a:rPr lang="en-US" sz="1400" b="1" dirty="0" smtClean="0">
                <a:solidFill>
                  <a:srgbClr val="FF0000"/>
                </a:solidFill>
              </a:rPr>
              <a:t>0 – </a:t>
            </a:r>
            <a:r>
              <a:rPr lang="bg-BG" sz="1400" b="1" dirty="0" smtClean="0">
                <a:solidFill>
                  <a:srgbClr val="FF0000"/>
                </a:solidFill>
              </a:rPr>
              <a:t> Презентации и демонстрации на представители на фирми от “Тракия икономическа зона “</a:t>
            </a:r>
          </a:p>
          <a:p>
            <a:pPr algn="ctr">
              <a:buNone/>
            </a:pPr>
            <a:endParaRPr lang="bg-BG" sz="14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bg-BG" sz="1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bg-BG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bg-BG" sz="1200" b="1" i="1" dirty="0" smtClean="0">
                <a:solidFill>
                  <a:srgbClr val="0000FF"/>
                </a:solidFill>
              </a:rPr>
              <a:t>Щандовете  са на разположение на посетителите от 10.</a:t>
            </a:r>
            <a:r>
              <a:rPr lang="en-US" sz="1200" b="1" i="1" dirty="0" smtClean="0">
                <a:solidFill>
                  <a:srgbClr val="0000FF"/>
                </a:solidFill>
              </a:rPr>
              <a:t>30</a:t>
            </a:r>
            <a:r>
              <a:rPr lang="bg-BG" sz="1200" b="1" i="1" dirty="0" smtClean="0">
                <a:solidFill>
                  <a:srgbClr val="0000FF"/>
                </a:solidFill>
              </a:rPr>
              <a:t> до 15.00 часа.</a:t>
            </a:r>
            <a:endParaRPr lang="en-US" sz="1200" b="1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bg-BG" sz="1600" dirty="0" smtClean="0"/>
          </a:p>
          <a:p>
            <a:pPr>
              <a:buNone/>
            </a:pPr>
            <a:endParaRPr lang="bg-BG" sz="1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bg-B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180000" algn="ctr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endParaRPr lang="bg-BG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565529"/>
            <a:ext cx="84249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professional-c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95701">
            <a:off x="518722" y="4451274"/>
            <a:ext cx="1519268" cy="1008112"/>
          </a:xfrm>
          <a:prstGeom prst="rect">
            <a:avLst/>
          </a:prstGeom>
        </p:spPr>
      </p:pic>
      <p:pic>
        <p:nvPicPr>
          <p:cNvPr id="4" name="Picture 2" descr="C:\Users\PETY\Desktop\1587260_595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1583">
            <a:off x="314298" y="3022810"/>
            <a:ext cx="1584176" cy="1121833"/>
          </a:xfrm>
          <a:prstGeom prst="rect">
            <a:avLst/>
          </a:prstGeom>
          <a:noFill/>
        </p:spPr>
      </p:pic>
      <p:pic>
        <p:nvPicPr>
          <p:cNvPr id="5" name="Picture 2" descr="C:\Users\PETY\Desktop\Счетоводите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96470">
            <a:off x="444398" y="1480990"/>
            <a:ext cx="1529916" cy="1019944"/>
          </a:xfrm>
          <a:prstGeom prst="rect">
            <a:avLst/>
          </a:prstGeom>
          <a:noFill/>
        </p:spPr>
      </p:pic>
      <p:pic>
        <p:nvPicPr>
          <p:cNvPr id="1027" name="Picture 3" descr="C:\Users\PETY\Desktop\untitled-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98594">
            <a:off x="301274" y="5728270"/>
            <a:ext cx="1714971" cy="988649"/>
          </a:xfrm>
          <a:prstGeom prst="rect">
            <a:avLst/>
          </a:prstGeom>
          <a:noFill/>
        </p:spPr>
      </p:pic>
      <p:pic>
        <p:nvPicPr>
          <p:cNvPr id="15" name="Content Placeholder 14" descr="builder_new_construction[1].jpg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 rot="797234">
            <a:off x="328307" y="153241"/>
            <a:ext cx="1454283" cy="1037037"/>
          </a:xfrm>
        </p:spPr>
      </p:pic>
      <p:pic>
        <p:nvPicPr>
          <p:cNvPr id="1026" name="Picture 2" descr="C:\Users\PETY\Desktop\Logo na ODK\odk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533400"/>
            <a:ext cx="8382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</Template>
  <TotalTime>462</TotalTime>
  <Words>636</Words>
  <Application>Microsoft Office PowerPoint</Application>
  <PresentationFormat>On-screen Show (4:3)</PresentationFormat>
  <Paragraphs>103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Presentation_1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PETY</dc:creator>
  <cp:lastModifiedBy>user</cp:lastModifiedBy>
  <cp:revision>114</cp:revision>
  <dcterms:created xsi:type="dcterms:W3CDTF">2017-04-26T07:41:09Z</dcterms:created>
  <dcterms:modified xsi:type="dcterms:W3CDTF">2023-04-07T10:53:01Z</dcterms:modified>
</cp:coreProperties>
</file>